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2" r:id="rId1"/>
    <p:sldMasterId id="2147483853" r:id="rId2"/>
    <p:sldMasterId id="2147483854" r:id="rId3"/>
  </p:sldMasterIdLst>
  <p:notesMasterIdLst>
    <p:notesMasterId r:id="rId33"/>
  </p:notesMasterIdLst>
  <p:sldIdLst>
    <p:sldId id="256" r:id="rId4"/>
    <p:sldId id="257" r:id="rId5"/>
    <p:sldId id="25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314" r:id="rId31"/>
    <p:sldId id="315" r:id="rId32"/>
  </p:sldIdLst>
  <p:sldSz cx="9144000" cy="5143500" type="screen16x9"/>
  <p:notesSz cx="6858000" cy="9144000"/>
  <p:embeddedFontLst>
    <p:embeddedFont>
      <p:font typeface="Inconsolata" panose="020B0604020202020204" charset="0"/>
      <p:regular r:id="rId34"/>
      <p:bold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Roboto Light" panose="020B0604020202020204" charset="0"/>
      <p:regular r:id="rId40"/>
      <p:bold r:id="rId41"/>
      <p:italic r:id="rId42"/>
      <p:boldItalic r:id="rId43"/>
    </p:embeddedFont>
    <p:embeddedFont>
      <p:font typeface="Roboto Medium" panose="020B0604020202020204" charset="0"/>
      <p:regular r:id="rId44"/>
      <p:bold r:id="rId45"/>
      <p:italic r:id="rId46"/>
      <p:boldItalic r:id="rId47"/>
    </p:embeddedFont>
    <p:embeddedFont>
      <p:font typeface="Roboto Mono" panose="020B0604020202020204" charset="0"/>
      <p:regular r:id="rId48"/>
      <p:bold r:id="rId49"/>
      <p:italic r:id="rId50"/>
      <p:boldItalic r:id="rId51"/>
    </p:embeddedFont>
    <p:embeddedFont>
      <p:font typeface="Roboto Thin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35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83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6.fntdata"/><Relationship Id="rId21" Type="http://schemas.openxmlformats.org/officeDocument/2006/relationships/slide" Target="slides/slide18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5725283-Flag-waving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1" name="Google Shape;4091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2" name="Google Shape;4092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g56ebead06b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7" name="Google Shape;4397;g56ebead06b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g56ebead06b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1" name="Google Shape;4431;g56ebead06b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2" name="Google Shape;4442;g9254d3ebe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3" name="Google Shape;4443;g9254d3ebe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Greg Elzerman</a:t>
            </a:r>
            <a:endParaRPr sz="10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Google Shape;4450;g9254d3ebe6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1" name="Google Shape;4451;g9254d3ebe6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Google Shape;4490;g9254d3ebe6_0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1" name="Google Shape;4491;g9254d3ebe6_0_1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AdobeStock_243484168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9254d3ebe6_0_1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9254d3ebe6_0_1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" name="Google Shape;4526;g9254d3ebe6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7" name="Google Shape;4527;g9254d3ebe6_0_1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g9254d3ebe6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9" name="Google Shape;4549;g9254d3ebe6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9" name="Google Shape;4589;g9254d3ebe6_0_1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0" name="Google Shape;4590;g9254d3ebe6_0_1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AdobeStock_170811105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9254d3ebe6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4" name="Google Shape;4604;g9254d3ebe6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g5b1890b7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8" name="Google Shape;4098;g5b1890b7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g9254d3ebe6_0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5" name="Google Shape;4625;g9254d3ebe6_0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g9254d3ebe6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3" name="Google Shape;4663;g9254d3ebe6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Google Shape;4668;g9254d3ebe6_0_1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9" name="Google Shape;4669;g9254d3ebe6_0_1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Google Shape;4676;g9254d3ebe6_0_1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7" name="Google Shape;4677;g9254d3ebe6_0_1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shutterstock_1686499531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Google Shape;4690;g92e690517a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1" name="Google Shape;4691;g92e690517a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shutterstock_1675575667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g9254d3ebe6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3" name="Google Shape;4703;g9254d3ebe6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5" name="Google Shape;4715;g92e690517a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6" name="Google Shape;4716;g92e690517a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8" name="Google Shape;4748;g9254d3ebe6_0_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9" name="Google Shape;4749;g9254d3ebe6_0_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3" name="Google Shape;4933;g56ebead06b_1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4" name="Google Shape;4934;g56ebead06b_1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92f330e1b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92f330e1b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Google Shape;4107;g6cbb623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8" name="Google Shape;4108;g6cbb6233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4" name="Google Shape;4274;g551e1bff80_0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5" name="Google Shape;4275;g551e1bff80_0_1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Google Shape;4280;g54a4b1b02a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1" name="Google Shape;4281;g54a4b1b02a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7dbd8a1cc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5" name="Google Shape;4295;g7dbd8a1cc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g56ebead06b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1" name="Google Shape;4351;g56ebead06b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shutterstock_199262867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g56ebead06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2" name="Google Shape;4362;g56ebead06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Google Shape;4373;g56ebead06b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4" name="Google Shape;4374;g56ebead06b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Google Shape;2032;p1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3" name="Google Shape;2033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5" name="Google Shape;2035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6" name="Google Shape;20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0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0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9" name="Google Shape;2039;p10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0" name="Google Shape;204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3" name="Google Shape;2043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5" name="Google Shape;204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6" name="Google Shape;2046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7" name="Google Shape;2047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9" name="Google Shape;204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3" name="Google Shape;2053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5" name="Google Shape;205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6" name="Google Shape;2056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7" name="Google Shape;2057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8" name="Google Shape;2058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9" name="Google Shape;205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3" name="Google Shape;2063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4" name="Google Shape;20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7" name="Google Shape;2067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9" name="Google Shape;2069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70" name="Google Shape;2070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6" name="Google Shape;2076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4" name="Google Shape;2084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85" name="Google Shape;2085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6" name="Google Shape;2086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7" name="Google Shape;2087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9" name="Google Shape;2089;p1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11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3" name="Google Shape;2093;p11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94" name="Google Shape;2094;p11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5" name="Google Shape;2095;p11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6" name="Google Shape;2096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7" name="Google Shape;2097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8" name="Google Shape;2098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9" name="Google Shape;2099;p11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2" name="Google Shape;2112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13" name="Google Shape;2113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8" name="Google Shape;211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0" name="Google Shape;2120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1" name="Google Shape;2121;p11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3" name="Google Shape;2123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4" name="Google Shape;2124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5" name="Google Shape;2125;p11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7" name="Google Shape;2127;p11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9" name="Google Shape;2129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0" name="Google Shape;2130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11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33" name="Google Shape;2133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2134;p11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5" name="Google Shape;2135;p1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9" name="Google Shape;213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1" name="Google Shape;2141;p11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2" name="Google Shape;2142;p11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3" name="Google Shape;2143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4" name="Google Shape;2144;p1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45" name="Google Shape;2145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11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8" name="Google Shape;2148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9" name="Google Shape;2149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0" name="Google Shape;2150;p1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1" name="Google Shape;2151;p11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11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3" name="Google Shape;2153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4" name="Google Shape;2154;p1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55" name="Google Shape;2155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7" name="Google Shape;2157;p1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9" name="Google Shape;2159;p11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1" name="Google Shape;216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3" name="Google Shape;2163;p11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4" name="Google Shape;2164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5" name="Google Shape;2165;p1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6" name="Google Shape;2166;p11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9" name="Google Shape;2169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0" name="Google Shape;2170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1" name="Google Shape;2171;p12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3" name="Google Shape;2173;p12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4" name="Google Shape;2174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5" name="Google Shape;2175;p12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6" name="Google Shape;2176;p1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0" name="Google Shape;2180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1" name="Google Shape;2181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2" name="Google Shape;2182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3" name="Google Shape;2183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4" name="Google Shape;2184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5" name="Google Shape;2185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6" name="Google Shape;2186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7" name="Google Shape;2187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9" name="Google Shape;2189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0" name="Google Shape;2190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1" name="Google Shape;2191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2" name="Google Shape;2192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5" name="Google Shape;219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7" name="Google Shape;2197;p12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8" name="Google Shape;2198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12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12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3" name="Google Shape;2203;p12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7" name="Google Shape;2207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08" name="Google Shape;2208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9" name="Google Shape;2209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0" name="Google Shape;2210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1" name="Google Shape;2211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2" name="Google Shape;2212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3" name="Google Shape;2213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4" name="Google Shape;2214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6" name="Google Shape;2216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8" name="Google Shape;2218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9" name="Google Shape;2219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1" name="Google Shape;2221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2" name="Google Shape;222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4" name="Google Shape;2224;p12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5" name="Google Shape;2225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1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9" name="Google Shape;2229;p12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0" name="Google Shape;2230;p12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31" name="Google Shape;2231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2" name="Google Shape;223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3" name="Google Shape;223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4" name="Google Shape;2234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1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9" name="Google Shape;2239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40" name="Google Shape;2240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1" name="Google Shape;2241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2" name="Google Shape;2242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3" name="Google Shape;2243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4" name="Google Shape;2244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5" name="Google Shape;224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6" name="Google Shape;224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7" name="Google Shape;2247;p1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8" name="Google Shape;2248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9" name="Google Shape;2249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0" name="Google Shape;2250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1" name="Google Shape;2251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2" name="Google Shape;2252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3" name="Google Shape;2253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4" name="Google Shape;225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6" name="Google Shape;2256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7" name="Google Shape;2257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8" name="Google Shape;2258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2" name="Google Shape;2262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4" name="Google Shape;2264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5" name="Google Shape;2265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6" name="Google Shape;2266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7" name="Google Shape;2267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8" name="Google Shape;2268;p12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12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0" name="Google Shape;2270;p1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1" name="Google Shape;2271;p12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2" name="Google Shape;2272;p12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6" name="Google Shape;2276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77" name="Google Shape;2277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8" name="Google Shape;2278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9" name="Google Shape;2279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0" name="Google Shape;2280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81" name="Google Shape;2281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2" name="Google Shape;228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3" name="Google Shape;228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4" name="Google Shape;2284;p12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5" name="Google Shape;2285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6" name="Google Shape;2286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7" name="Google Shape;2287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9" name="Google Shape;2289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0" name="Google Shape;2290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1" name="Google Shape;229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3" name="Google Shape;2293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4" name="Google Shape;2294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5" name="Google Shape;2295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7" name="Google Shape;2297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8" name="Google Shape;2298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9" name="Google Shape;2299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1" name="Google Shape;2301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2" name="Google Shape;2302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3" name="Google Shape;2303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4" name="Google Shape;2304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12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12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7" name="Google Shape;2307;p1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8" name="Google Shape;2308;p1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9" name="Google Shape;2309;p12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3" name="Google Shape;2313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14" name="Google Shape;2314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5" name="Google Shape;2315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6" name="Google Shape;2316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18" name="Google Shape;2318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9" name="Google Shape;231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0" name="Google Shape;232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1" name="Google Shape;2321;p12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2" name="Google Shape;2322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3" name="Google Shape;2323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4" name="Google Shape;232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5" name="Google Shape;232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6" name="Google Shape;2326;p125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7" name="Google Shape;2327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8" name="Google Shape;2328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9" name="Google Shape;232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0" name="Google Shape;233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1" name="Google Shape;2331;p12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2" name="Google Shape;2332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3" name="Google Shape;2333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4" name="Google Shape;233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5" name="Google Shape;233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6" name="Google Shape;2336;p125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7" name="Google Shape;2337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8" name="Google Shape;2338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9" name="Google Shape;233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0" name="Google Shape;234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1" name="Google Shape;2341;p125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2" name="Google Shape;2342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3" name="Google Shape;2343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4" name="Google Shape;2344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5" name="Google Shape;2345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6" name="Google Shape;2346;p12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7" name="Google Shape;2347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8" name="Google Shape;2348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9" name="Google Shape;234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0" name="Google Shape;235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1" name="Google Shape;2351;p12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4" name="Google Shape;2354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5" name="Google Shape;2355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6" name="Google Shape;2356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7" name="Google Shape;2357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8" name="Google Shape;2358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0" name="Google Shape;2360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1" name="Google Shape;236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2" name="Google Shape;236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1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4" name="Google Shape;2364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5" name="Google Shape;2365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6" name="Google Shape;236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7" name="Google Shape;236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1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9" name="Google Shape;2369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0" name="Google Shape;2370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1" name="Google Shape;237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2" name="Google Shape;237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3" name="Google Shape;2373;p1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4" name="Google Shape;2374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5" name="Google Shape;2375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6" name="Google Shape;237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7" name="Google Shape;237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8" name="Google Shape;2378;p1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9" name="Google Shape;2379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0" name="Google Shape;2380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1" name="Google Shape;238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2" name="Google Shape;238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3" name="Google Shape;2383;p126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4" name="Google Shape;2384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5" name="Google Shape;2385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6" name="Google Shape;238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7" name="Google Shape;238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8" name="Google Shape;2388;p126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9" name="Google Shape;2389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0" name="Google Shape;2390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1" name="Google Shape;2391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2" name="Google Shape;2392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126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4" name="Google Shape;2394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5" name="Google Shape;2395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6" name="Google Shape;239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7" name="Google Shape;239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8" name="Google Shape;2398;p126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1" name="Google Shape;2401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02" name="Google Shape;2402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3" name="Google Shape;2403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4" name="Google Shape;2404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5" name="Google Shape;2405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6" name="Google Shape;2406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7" name="Google Shape;2407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8" name="Google Shape;240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9" name="Google Shape;240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0" name="Google Shape;2410;p1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1" name="Google Shape;2411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2" name="Google Shape;2412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3" name="Google Shape;241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4" name="Google Shape;241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5" name="Google Shape;2415;p1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6" name="Google Shape;2416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7" name="Google Shape;2417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8" name="Google Shape;241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9" name="Google Shape;241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0" name="Google Shape;2420;p1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1" name="Google Shape;2421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2" name="Google Shape;2422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3" name="Google Shape;242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4" name="Google Shape;242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5" name="Google Shape;2425;p1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6" name="Google Shape;2426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7" name="Google Shape;2427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8" name="Google Shape;242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9" name="Google Shape;242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0" name="Google Shape;2430;p127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1" name="Google Shape;2431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2" name="Google Shape;2432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3" name="Google Shape;243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4" name="Google Shape;243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127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6" name="Google Shape;2436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7" name="Google Shape;2437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8" name="Google Shape;2438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0" name="Google Shape;2440;p12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1" name="Google Shape;2441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2" name="Google Shape;2442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3" name="Google Shape;2443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4" name="Google Shape;2444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5" name="Google Shape;2445;p12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8" name="Google Shape;2448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9" name="Google Shape;2449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0" name="Google Shape;2450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1" name="Google Shape;2451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2" name="Google Shape;2452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3" name="Google Shape;2453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4" name="Google Shape;245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5" name="Google Shape;245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6" name="Google Shape;2456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12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8" name="Google Shape;2458;p1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9" name="Google Shape;2459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0" name="Google Shape;2460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1" name="Google Shape;2461;p1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12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3" name="Google Shape;2463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4" name="Google Shape;2464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5" name="Google Shape;2465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6" name="Google Shape;2466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12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9" name="Google Shape;2469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0" name="Google Shape;2470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2" name="Google Shape;2472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3" name="Google Shape;2473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4" name="Google Shape;2474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5" name="Google Shape;2475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6" name="Google Shape;2476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77" name="Google Shape;2477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8" name="Google Shape;2478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0" name="Google Shape;2480;p129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1" name="Google Shape;2481;p129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2" name="Google Shape;2482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3" name="Google Shape;2483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4" name="Google Shape;2484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6" name="Google Shape;2486;p129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7" name="Google Shape;2487;p129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0" name="Google Shape;2490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1" name="Google Shape;2491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2" name="Google Shape;2492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3" name="Google Shape;2493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4" name="Google Shape;2494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5" name="Google Shape;2495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6" name="Google Shape;2496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3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1" name="Google Shape;2511;p13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2" name="Google Shape;2512;p13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3" name="Google Shape;2513;p13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4" name="Google Shape;2514;p13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8" name="Google Shape;2518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19" name="Google Shape;2519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0" name="Google Shape;2520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1" name="Google Shape;2521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2" name="Google Shape;2522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3" name="Google Shape;2523;p1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4" name="Google Shape;2524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1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9" name="Google Shape;2529;p1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30" name="Google Shape;2530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7" name="Google Shape;2537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8" name="Google Shape;2538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9" name="Google Shape;2539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0" name="Google Shape;2540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1" name="Google Shape;2541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1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3" name="Google Shape;2543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1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7" name="Google Shape;2547;p1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8" name="Google Shape;2548;p1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49" name="Google Shape;2549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6" name="Google Shape;2556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7" name="Google Shape;2557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8" name="Google Shape;2558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9" name="Google Shape;2559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0" name="Google Shape;2560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1" name="Google Shape;2561;p1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1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1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7" name="Google Shape;2567;p1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68" name="Google Shape;2568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1" name="Google Shape;2571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5" name="Google Shape;2575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76" name="Google Shape;2576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7" name="Google Shape;2577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8" name="Google Shape;2578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9" name="Google Shape;2579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0" name="Google Shape;2580;p1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1" name="Google Shape;2581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1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5" name="Google Shape;2585;p1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6" name="Google Shape;2586;p1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87" name="Google Shape;2587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4" name="Google Shape;2594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95" name="Google Shape;2595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6" name="Google Shape;2596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7" name="Google Shape;2597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8" name="Google Shape;2598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9" name="Google Shape;2599;p1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1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4" name="Google Shape;2604;p1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1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6" name="Google Shape;2606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08" name="Google Shape;2608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6" name="Google Shape;2616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17" name="Google Shape;2617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8" name="Google Shape;2618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9" name="Google Shape;2619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0" name="Google Shape;2620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1" name="Google Shape;2621;p1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1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7" name="Google Shape;2627;p1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8" name="Google Shape;2628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30" name="Google Shape;2630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8" name="Google Shape;2638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39" name="Google Shape;2639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0" name="Google Shape;2640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1" name="Google Shape;2641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2" name="Google Shape;2642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3" name="Google Shape;2643;p1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4" name="Google Shape;2644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1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9" name="Google Shape;2649;p1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0" name="Google Shape;2650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1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2" name="Google Shape;2652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0" name="Google Shape;2660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1" name="Google Shape;2661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2" name="Google Shape;2662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3" name="Google Shape;2663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4" name="Google Shape;2664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1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6" name="Google Shape;2666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1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0" name="Google Shape;2670;p1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1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74" name="Google Shape;2674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8" name="Google Shape;2678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2" name="Google Shape;2682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83" name="Google Shape;2683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4" name="Google Shape;2684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5" name="Google Shape;2685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6" name="Google Shape;2686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1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8" name="Google Shape;2688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1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4" name="Google Shape;2694;p1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1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6" name="Google Shape;2696;p1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7" name="Google Shape;2697;p1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98" name="Google Shape;2698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Google Shape;2705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7" name="Google Shape;2707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08" name="Google Shape;2708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9" name="Google Shape;2709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0" name="Google Shape;2710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1" name="Google Shape;2711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2" name="Google Shape;2712;p1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3" name="Google Shape;2713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1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1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0" name="Google Shape;2720;p1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1" name="Google Shape;2721;p1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2" name="Google Shape;2722;p1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2" name="Google Shape;2732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33" name="Google Shape;2733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4" name="Google Shape;2734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5" name="Google Shape;2735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6" name="Google Shape;2736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7" name="Google Shape;2737;p1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8" name="Google Shape;2738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1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1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1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1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7" name="Google Shape;2747;p1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48" name="Google Shape;2748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7" name="Google Shape;2757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58" name="Google Shape;2758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9" name="Google Shape;2759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0" name="Google Shape;2760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1" name="Google Shape;2761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2" name="Google Shape;2762;p1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1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9" name="Google Shape;2769;p1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1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2" name="Google Shape;2772;p1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73" name="Google Shape;2773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2" name="Google Shape;2782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83" name="Google Shape;2783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4" name="Google Shape;2784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5" name="Google Shape;2785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6" name="Google Shape;2786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8" name="Google Shape;2788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1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0" name="Google Shape;2790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1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2" name="Google Shape;2792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1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4" name="Google Shape;2794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1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6" name="Google Shape;2796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1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1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00" name="Google Shape;2800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0" name="Google Shape;2810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11" name="Google Shape;2811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2" name="Google Shape;2812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3" name="Google Shape;2813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4" name="Google Shape;2814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5" name="Google Shape;2815;p1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1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8" name="Google Shape;2818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1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0" name="Google Shape;2820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1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1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1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6" name="Google Shape;2826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1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" name="Google Shape;2836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8" name="Google Shape;2838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39" name="Google Shape;2839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0" name="Google Shape;2840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1" name="Google Shape;2841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2" name="Google Shape;2842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3" name="Google Shape;2843;p1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4" name="Google Shape;2844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1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6" name="Google Shape;2846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1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0" name="Google Shape;2850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1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2" name="Google Shape;2852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1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4" name="Google Shape;2854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1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56" name="Google Shape;2856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7" name="Google Shape;2867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8" name="Google Shape;2868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9" name="Google Shape;2869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0" name="Google Shape;2870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1" name="Google Shape;2871;p1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2" name="Google Shape;2872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1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4" name="Google Shape;2874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1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6" name="Google Shape;2876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1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8" name="Google Shape;2878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1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0" name="Google Shape;2880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1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1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84" name="Google Shape;2884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3" name="Google Shape;2893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94" name="Google Shape;2894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5" name="Google Shape;2895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6" name="Google Shape;2896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7" name="Google Shape;2897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8" name="Google Shape;2898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1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0" name="Google Shape;2900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1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2" name="Google Shape;2902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1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4" name="Google Shape;2904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1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6" name="Google Shape;2906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1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8" name="Google Shape;2908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1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0" name="Google Shape;2910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1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2" name="Google Shape;2912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1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14" name="Google Shape;2914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4" name="Google Shape;2924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25" name="Google Shape;2925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6" name="Google Shape;2926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7" name="Google Shape;2927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8" name="Google Shape;2928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9" name="Google Shape;2929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1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1" name="Google Shape;2931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1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3" name="Google Shape;2933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1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5" name="Google Shape;2935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1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1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9" name="Google Shape;2939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1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1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3" name="Google Shape;2943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1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5" name="Google Shape;2955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56" name="Google Shape;2956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7" name="Google Shape;2957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8" name="Google Shape;2958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9" name="Google Shape;2959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0" name="Google Shape;2960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1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2" name="Google Shape;2962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1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4" name="Google Shape;2964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1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6" name="Google Shape;2966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8" name="Google Shape;2968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1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0" name="Google Shape;2970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1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2" name="Google Shape;2972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1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4" name="Google Shape;2974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1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76" name="Google Shape;2976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6" name="Google Shape;2986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87" name="Google Shape;2987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8" name="Google Shape;2988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9" name="Google Shape;2989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0" name="Google Shape;2990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1" name="Google Shape;2991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1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3" name="Google Shape;2993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1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5" name="Google Shape;2995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1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7" name="Google Shape;2997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1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1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1" name="Google Shape;3001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1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3" name="Google Shape;3003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1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5" name="Google Shape;3005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1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07" name="Google Shape;3007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5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8" name="Google Shape;3018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9" name="Google Shape;3019;p1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20" name="Google Shape;3020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2" name="Google Shape;3022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1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1" name="Google Shape;3031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3" name="Google Shape;3033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8" name="Google Shape;3038;p1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39" name="Google Shape;3039;p15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040" name="Google Shape;3040;p155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3041" name="Google Shape;3041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6" name="Google Shape;107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6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6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6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1" name="Google Shape;1141;p6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6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9" name="Google Shape;1159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6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5" name="Google Shape;1165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" name="Google Shape;117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4" name="Google Shape;1174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7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7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1" name="Google Shape;123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" name="Google Shape;1237;p7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Google Shape;1258;p7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7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8" name="Google Shape;1268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7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7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5" name="Google Shape;130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7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7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7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7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7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7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7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8" name="Google Shape;1348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7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7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7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7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3" name="Google Shape;1393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5" name="Google Shape;1395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7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7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7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7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7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7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7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7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2" name="Google Shape;144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7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7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7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0" name="Google Shape;1510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2" name="Google Shape;1512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8" name="Google Shape;1548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9" name="Google Shape;1569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8" name="Google Shape;1588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8" name="Google Shape;160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0" name="Google Shape;161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2" name="Google Shape;1632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2" name="Google Shape;1652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4" name="Google Shape;165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4" name="Google Shape;1674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6" name="Google Shape;167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4" name="Google Shape;1684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9" name="Google Shape;1699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1" name="Google Shape;1701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6" name="Google Shape;172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9" name="Google Shape;1749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1" name="Google Shape;1751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2" name="Google Shape;1772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4" name="Google Shape;1774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6" name="Google Shape;1776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2" name="Google Shape;1802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4" name="Google Shape;180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2" name="Google Shape;1832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0" name="Google Shape;18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5" name="Google Shape;1885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7" name="Google Shape;188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7" name="Google Shape;1947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9" name="Google Shape;1949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8" name="Google Shape;197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0" name="Google Shape;1980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26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135.xml"/><Relationship Id="rId42" Type="http://schemas.openxmlformats.org/officeDocument/2006/relationships/slideLayout" Target="../slideLayouts/slideLayout143.xml"/><Relationship Id="rId47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34.xml"/><Relationship Id="rId38" Type="http://schemas.openxmlformats.org/officeDocument/2006/relationships/slideLayout" Target="../slideLayouts/slideLayout139.xml"/><Relationship Id="rId46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30.xml"/><Relationship Id="rId41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32" Type="http://schemas.openxmlformats.org/officeDocument/2006/relationships/slideLayout" Target="../slideLayouts/slideLayout133.xml"/><Relationship Id="rId37" Type="http://schemas.openxmlformats.org/officeDocument/2006/relationships/slideLayout" Target="../slideLayouts/slideLayout138.xml"/><Relationship Id="rId40" Type="http://schemas.openxmlformats.org/officeDocument/2006/relationships/slideLayout" Target="../slideLayouts/slideLayout141.xml"/><Relationship Id="rId45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28" Type="http://schemas.openxmlformats.org/officeDocument/2006/relationships/slideLayout" Target="../slideLayouts/slideLayout129.xml"/><Relationship Id="rId36" Type="http://schemas.openxmlformats.org/officeDocument/2006/relationships/slideLayout" Target="../slideLayouts/slideLayout137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31" Type="http://schemas.openxmlformats.org/officeDocument/2006/relationships/slideLayout" Target="../slideLayouts/slideLayout132.xml"/><Relationship Id="rId44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Relationship Id="rId27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31.xml"/><Relationship Id="rId35" Type="http://schemas.openxmlformats.org/officeDocument/2006/relationships/slideLayout" Target="../slideLayouts/slideLayout136.xml"/><Relationship Id="rId43" Type="http://schemas.openxmlformats.org/officeDocument/2006/relationships/slideLayout" Target="../slideLayouts/slideLayout144.xml"/><Relationship Id="rId48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D5F079"/>
            </a:gs>
            <a:gs pos="100000">
              <a:srgbClr val="90AA37"/>
            </a:gs>
          </a:gsLst>
          <a:lin ang="5400012" scaled="0"/>
        </a:gra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7" r:id="rId47"/>
    <p:sldLayoutId id="2147483799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8.xml"/><Relationship Id="rId5" Type="http://schemas.openxmlformats.org/officeDocument/2006/relationships/hyperlink" Target="https://www.amazon.com/s/ref=dp_byline_sr_book_2?ie=UTF8&amp;field-author=C.+Joseph+Touhill&amp;text=C.+Joseph+Touhill&amp;sort=relevancerank&amp;search-alias=books" TargetMode="External"/><Relationship Id="rId4" Type="http://schemas.openxmlformats.org/officeDocument/2006/relationships/hyperlink" Target="https://www.amazon.com/s/ref=dp_byline_sr_book_1?ie=UTF8&amp;field-author=Gregory+J.+Touhill&amp;text=Gregory+J.+Touhill&amp;sort=relevancerank&amp;search-alias=book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21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101 Day 1</a:t>
            </a:r>
            <a:endParaRPr/>
          </a:p>
        </p:txBody>
      </p:sp>
      <p:sp>
        <p:nvSpPr>
          <p:cNvPr id="4095" name="Google Shape;4095;p210"/>
          <p:cNvSpPr txBox="1">
            <a:spLocks noGrp="1"/>
          </p:cNvSpPr>
          <p:nvPr>
            <p:ph type="title" idx="2"/>
          </p:nvPr>
        </p:nvSpPr>
        <p:spPr>
          <a:xfrm>
            <a:off x="274350" y="1805850"/>
            <a:ext cx="8595300" cy="10284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Cybersecurity Mindset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p233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00" name="Google Shape;4400;p233"/>
          <p:cNvCxnSpPr>
            <a:stCxn id="4401" idx="1"/>
          </p:cNvCxnSpPr>
          <p:nvPr/>
        </p:nvCxnSpPr>
        <p:spPr>
          <a:xfrm rot="10800000">
            <a:off x="1469975" y="3359075"/>
            <a:ext cx="966000" cy="3999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02" name="Google Shape;4402;p233"/>
          <p:cNvSpPr/>
          <p:nvPr/>
        </p:nvSpPr>
        <p:spPr>
          <a:xfrm>
            <a:off x="2218175" y="317476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1" name="Google Shape;4401;p233"/>
          <p:cNvSpPr txBox="1"/>
          <p:nvPr/>
        </p:nvSpPr>
        <p:spPr>
          <a:xfrm>
            <a:off x="2435975" y="3412775"/>
            <a:ext cx="6729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100101010110101001111010100101010100010001010100010100111010100110010001100101001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3" name="Google Shape;4403;p233"/>
          <p:cNvSpPr/>
          <p:nvPr/>
        </p:nvSpPr>
        <p:spPr>
          <a:xfrm>
            <a:off x="2218184" y="326184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4404" name="Google Shape;4404;p233"/>
          <p:cNvCxnSpPr/>
          <p:nvPr/>
        </p:nvCxnSpPr>
        <p:spPr>
          <a:xfrm rot="10800000">
            <a:off x="3184375" y="3962625"/>
            <a:ext cx="1224600" cy="4461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05" name="Google Shape;4405;p233"/>
          <p:cNvSpPr/>
          <p:nvPr/>
        </p:nvSpPr>
        <p:spPr>
          <a:xfrm>
            <a:off x="4154725" y="3668788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6" name="Google Shape;4406;p233"/>
          <p:cNvSpPr/>
          <p:nvPr/>
        </p:nvSpPr>
        <p:spPr>
          <a:xfrm>
            <a:off x="4154734" y="3755871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407" name="Google Shape;4407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86" y="3970493"/>
            <a:ext cx="608200" cy="505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8" name="Google Shape;4408;p233"/>
          <p:cNvCxnSpPr/>
          <p:nvPr/>
        </p:nvCxnSpPr>
        <p:spPr>
          <a:xfrm flipH="1">
            <a:off x="5158925" y="3197350"/>
            <a:ext cx="2692800" cy="11340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09" name="Google Shape;4409;p233"/>
          <p:cNvSpPr/>
          <p:nvPr/>
        </p:nvSpPr>
        <p:spPr>
          <a:xfrm>
            <a:off x="713845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0" name="Google Shape;4410;p233"/>
          <p:cNvSpPr/>
          <p:nvPr/>
        </p:nvSpPr>
        <p:spPr>
          <a:xfrm>
            <a:off x="7138459" y="224559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11" name="Google Shape;4411;p233"/>
          <p:cNvSpPr txBox="1"/>
          <p:nvPr/>
        </p:nvSpPr>
        <p:spPr>
          <a:xfrm>
            <a:off x="7296550" y="2890250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Victim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412" name="Google Shape;4412;p233"/>
          <p:cNvCxnSpPr/>
          <p:nvPr/>
        </p:nvCxnSpPr>
        <p:spPr>
          <a:xfrm>
            <a:off x="1562375" y="2686463"/>
            <a:ext cx="56388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13" name="Google Shape;4413;p233"/>
          <p:cNvSpPr/>
          <p:nvPr/>
        </p:nvSpPr>
        <p:spPr>
          <a:xfrm>
            <a:off x="433810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14" name="Google Shape;4414;p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817" y="2414038"/>
            <a:ext cx="595049" cy="5875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990000">
                <a:alpha val="50000"/>
              </a:srgbClr>
            </a:outerShdw>
          </a:effectLst>
        </p:spPr>
      </p:pic>
      <p:pic>
        <p:nvPicPr>
          <p:cNvPr id="4415" name="Google Shape;4415;p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6287" y="2216825"/>
            <a:ext cx="672825" cy="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6" name="Google Shape;4416;p2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417" name="Google Shape;4417;p233"/>
          <p:cNvSpPr/>
          <p:nvPr/>
        </p:nvSpPr>
        <p:spPr>
          <a:xfrm rot="10800000" flipH="1">
            <a:off x="346325" y="313650"/>
            <a:ext cx="6832500" cy="784800"/>
          </a:xfrm>
          <a:prstGeom prst="snip1Rect">
            <a:avLst>
              <a:gd name="adj" fmla="val 16667"/>
            </a:avLst>
          </a:prstGeom>
          <a:solidFill>
            <a:srgbClr val="FF0000">
              <a:alpha val="71520"/>
            </a:srgbClr>
          </a:solidFill>
          <a:ln>
            <a:noFill/>
          </a:ln>
          <a:effectLst>
            <a:outerShdw blurRad="25717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233"/>
          <p:cNvSpPr txBox="1">
            <a:spLocks noGrp="1"/>
          </p:cNvSpPr>
          <p:nvPr>
            <p:ph type="title"/>
          </p:nvPr>
        </p:nvSpPr>
        <p:spPr>
          <a:xfrm>
            <a:off x="189400" y="352825"/>
            <a:ext cx="6949200" cy="721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Application Hardening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web applications can be defended against the most common attacks.</a:t>
            </a:r>
            <a:endParaRPr/>
          </a:p>
        </p:txBody>
      </p:sp>
      <p:sp>
        <p:nvSpPr>
          <p:cNvPr id="4419" name="Google Shape;4419;p233"/>
          <p:cNvSpPr txBox="1"/>
          <p:nvPr/>
        </p:nvSpPr>
        <p:spPr>
          <a:xfrm>
            <a:off x="1707200" y="2037825"/>
            <a:ext cx="2538600" cy="6375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137160" marR="91440" lvl="0" indent="-13716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1. Attacker sends a script-injected link to victim (an email scam).</a:t>
            </a:r>
            <a:endParaRPr sz="1100"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0" name="Google Shape;4420;p233"/>
          <p:cNvSpPr/>
          <p:nvPr/>
        </p:nvSpPr>
        <p:spPr>
          <a:xfrm>
            <a:off x="756700" y="2158513"/>
            <a:ext cx="1108500" cy="11085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1" name="Google Shape;4421;p2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6848" y="2354875"/>
            <a:ext cx="608203" cy="5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2" name="Google Shape;4422;p233"/>
          <p:cNvSpPr/>
          <p:nvPr/>
        </p:nvSpPr>
        <p:spPr>
          <a:xfrm>
            <a:off x="756709" y="2245596"/>
            <a:ext cx="225900" cy="2322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23" name="Google Shape;4423;p233"/>
          <p:cNvSpPr txBox="1"/>
          <p:nvPr/>
        </p:nvSpPr>
        <p:spPr>
          <a:xfrm>
            <a:off x="914800" y="2890250"/>
            <a:ext cx="7923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Attacker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4" name="Google Shape;4424;p233"/>
          <p:cNvSpPr txBox="1"/>
          <p:nvPr/>
        </p:nvSpPr>
        <p:spPr>
          <a:xfrm>
            <a:off x="5792900" y="2676763"/>
            <a:ext cx="1610400" cy="8028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137160" marR="91440" lvl="0" indent="-13716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2. Victim clicks on link and requests legitimate website.</a:t>
            </a:r>
            <a:endParaRPr sz="1100"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5" name="Google Shape;4425;p233"/>
          <p:cNvSpPr txBox="1"/>
          <p:nvPr/>
        </p:nvSpPr>
        <p:spPr>
          <a:xfrm>
            <a:off x="5286625" y="4198300"/>
            <a:ext cx="2777700" cy="5877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137160" marR="91440" lvl="0" indent="-13716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3. Victim’s browser loads legitimate site but also executes malicious script.</a:t>
            </a:r>
            <a:endParaRPr sz="1100"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426" name="Google Shape;4426;p2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7" name="Google Shape;4427;p233"/>
          <p:cNvSpPr txBox="1"/>
          <p:nvPr/>
        </p:nvSpPr>
        <p:spPr>
          <a:xfrm>
            <a:off x="865125" y="4198300"/>
            <a:ext cx="2777700" cy="5877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137160" marR="91440" lvl="0" indent="-13716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4. Malicious script sends victim’s private data to attacker.</a:t>
            </a:r>
            <a:endParaRPr sz="11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8" name="Google Shape;4428;p233"/>
          <p:cNvSpPr/>
          <p:nvPr/>
        </p:nvSpPr>
        <p:spPr>
          <a:xfrm>
            <a:off x="275" y="4858750"/>
            <a:ext cx="9125700" cy="10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p234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CAA6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4" name="Google Shape;4434;p2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435" name="Google Shape;4435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00" y="1677875"/>
            <a:ext cx="7065475" cy="3153975"/>
          </a:xfrm>
          <a:prstGeom prst="rect">
            <a:avLst/>
          </a:prstGeom>
          <a:noFill/>
          <a:ln>
            <a:noFill/>
          </a:ln>
          <a:effectLst>
            <a:outerShdw blurRad="285750" dist="19050" dir="18600000" algn="bl" rotWithShape="0">
              <a:srgbClr val="000000">
                <a:alpha val="13000"/>
              </a:srgbClr>
            </a:outerShdw>
          </a:effectLst>
        </p:spPr>
      </p:pic>
      <p:cxnSp>
        <p:nvCxnSpPr>
          <p:cNvPr id="4436" name="Google Shape;4436;p2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7" name="Google Shape;4437;p234"/>
          <p:cNvSpPr/>
          <p:nvPr/>
        </p:nvSpPr>
        <p:spPr>
          <a:xfrm rot="10800000" flipH="1">
            <a:off x="340600" y="196650"/>
            <a:ext cx="3683400" cy="1402500"/>
          </a:xfrm>
          <a:prstGeom prst="snip1Rect">
            <a:avLst>
              <a:gd name="adj" fmla="val 16667"/>
            </a:avLst>
          </a:prstGeom>
          <a:solidFill>
            <a:srgbClr val="93C47D"/>
          </a:solidFill>
          <a:ln>
            <a:noFill/>
          </a:ln>
          <a:effectLst>
            <a:outerShdw blurRad="25717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8" name="Google Shape;4438;p234"/>
          <p:cNvSpPr txBox="1">
            <a:spLocks noGrp="1"/>
          </p:cNvSpPr>
          <p:nvPr>
            <p:ph type="title"/>
          </p:nvPr>
        </p:nvSpPr>
        <p:spPr>
          <a:xfrm>
            <a:off x="143800" y="156875"/>
            <a:ext cx="3976500" cy="13194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Vulnerabilities </a:t>
            </a:r>
            <a:b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Unpatched Systems</a:t>
            </a:r>
            <a:endParaRPr/>
          </a:p>
        </p:txBody>
      </p:sp>
      <p:sp>
        <p:nvSpPr>
          <p:cNvPr id="4439" name="Google Shape;4439;p234"/>
          <p:cNvSpPr txBox="1">
            <a:spLocks noGrp="1"/>
          </p:cNvSpPr>
          <p:nvPr>
            <p:ph type="title"/>
          </p:nvPr>
        </p:nvSpPr>
        <p:spPr>
          <a:xfrm>
            <a:off x="3762450" y="233075"/>
            <a:ext cx="5446500" cy="13194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use tools like Kali Linux, Nmap, and Metasploit to run penetration tests to identify known exploits.</a:t>
            </a:r>
            <a:endParaRPr/>
          </a:p>
        </p:txBody>
      </p:sp>
      <p:sp>
        <p:nvSpPr>
          <p:cNvPr id="4440" name="Google Shape;4440;p234"/>
          <p:cNvSpPr/>
          <p:nvPr/>
        </p:nvSpPr>
        <p:spPr>
          <a:xfrm>
            <a:off x="275" y="4858750"/>
            <a:ext cx="9125700" cy="105600"/>
          </a:xfrm>
          <a:prstGeom prst="rect">
            <a:avLst/>
          </a:prstGeom>
          <a:solidFill>
            <a:srgbClr val="CAA6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235"/>
          <p:cNvSpPr/>
          <p:nvPr/>
        </p:nvSpPr>
        <p:spPr>
          <a:xfrm>
            <a:off x="25425" y="0"/>
            <a:ext cx="9144000" cy="5143500"/>
          </a:xfrm>
          <a:prstGeom prst="rect">
            <a:avLst/>
          </a:prstGeom>
          <a:solidFill>
            <a:srgbClr val="FFFD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6" name="Google Shape;4446;p235"/>
          <p:cNvPicPr preferRelativeResize="0"/>
          <p:nvPr/>
        </p:nvPicPr>
        <p:blipFill rotWithShape="1">
          <a:blip r:embed="rId3">
            <a:alphaModFix/>
          </a:blip>
          <a:srcRect l="19462" r="26248"/>
          <a:stretch/>
        </p:blipFill>
        <p:spPr>
          <a:xfrm>
            <a:off x="5557950" y="145000"/>
            <a:ext cx="3586050" cy="485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7" name="Google Shape;4447;p2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12</a:t>
            </a:fld>
            <a:endParaRPr sz="600"/>
          </a:p>
        </p:txBody>
      </p:sp>
      <p:sp>
        <p:nvSpPr>
          <p:cNvPr id="4448" name="Google Shape;4448;p235"/>
          <p:cNvSpPr txBox="1">
            <a:spLocks noGrp="1"/>
          </p:cNvSpPr>
          <p:nvPr>
            <p:ph type="title"/>
          </p:nvPr>
        </p:nvSpPr>
        <p:spPr>
          <a:xfrm>
            <a:off x="174750" y="392850"/>
            <a:ext cx="6342000" cy="3636300"/>
          </a:xfrm>
          <a:prstGeom prst="rect">
            <a:avLst/>
          </a:prstGeom>
          <a:noFill/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Throughout the course, we’ll also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work through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Capture the Flag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and class-long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activities:</a:t>
            </a:r>
            <a:endParaRPr sz="5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65760" lvl="0" indent="-20065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Light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Find flags on a Linux server.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65760" lvl="0" indent="-20065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Light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Investigate data packets and find flags that tie to various networking concepts.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365760" lvl="0" indent="-20065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Font typeface="Roboto Light"/>
              <a:buChar char="●"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Create a custom Security Operations Center and use our monitoring tools to analyze and protect an organization from potential attacks.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p2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4454" name="Google Shape;4454;p2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modules and assignments will culminate in three projects:</a:t>
            </a:r>
            <a:endParaRPr/>
          </a:p>
        </p:txBody>
      </p:sp>
      <p:sp>
        <p:nvSpPr>
          <p:cNvPr id="4455" name="Google Shape;4455;p236"/>
          <p:cNvSpPr/>
          <p:nvPr/>
        </p:nvSpPr>
        <p:spPr>
          <a:xfrm flipH="1">
            <a:off x="476400" y="2002850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2857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first project follows the Networking and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Cloud Security units.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deploy an ELK monitoring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stack within your virtual network.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6" name="Google Shape;4456;p236"/>
          <p:cNvSpPr/>
          <p:nvPr/>
        </p:nvSpPr>
        <p:spPr>
          <a:xfrm flipH="1">
            <a:off x="3248175" y="2002850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28575" cap="flat" cmpd="sng">
            <a:solidFill>
              <a:srgbClr val="5EBE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work as penetration testers and SOC analysts to attack and monitor vulnerable VMs.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7" name="Google Shape;4457;p236"/>
          <p:cNvSpPr/>
          <p:nvPr/>
        </p:nvSpPr>
        <p:spPr>
          <a:xfrm flipH="1">
            <a:off x="6153300" y="2003600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28575" cap="flat" cmpd="sng">
            <a:solidFill>
              <a:srgbClr val="AFCA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exploit a vulnerable web application, create dashboards to see alerts in real time,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analyze live traffic on a virtual network.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8" name="Google Shape;4458;p23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13</a:t>
            </a:fld>
            <a:endParaRPr sz="600"/>
          </a:p>
        </p:txBody>
      </p:sp>
      <p:grpSp>
        <p:nvGrpSpPr>
          <p:cNvPr id="4459" name="Google Shape;4459;p236"/>
          <p:cNvGrpSpPr/>
          <p:nvPr/>
        </p:nvGrpSpPr>
        <p:grpSpPr>
          <a:xfrm>
            <a:off x="1011084" y="1183053"/>
            <a:ext cx="1359151" cy="1068205"/>
            <a:chOff x="476100" y="238125"/>
            <a:chExt cx="6550125" cy="5147975"/>
          </a:xfrm>
        </p:grpSpPr>
        <p:sp>
          <p:nvSpPr>
            <p:cNvPr id="4460" name="Google Shape;4460;p236"/>
            <p:cNvSpPr/>
            <p:nvPr/>
          </p:nvSpPr>
          <p:spPr>
            <a:xfrm>
              <a:off x="476100" y="238125"/>
              <a:ext cx="6546775" cy="5147975"/>
            </a:xfrm>
            <a:custGeom>
              <a:avLst/>
              <a:gdLst/>
              <a:ahLst/>
              <a:cxnLst/>
              <a:rect l="l" t="t" r="r" b="b"/>
              <a:pathLst>
                <a:path w="261871" h="205919" extrusionOk="0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36"/>
            <p:cNvSpPr/>
            <p:nvPr/>
          </p:nvSpPr>
          <p:spPr>
            <a:xfrm>
              <a:off x="477727" y="238125"/>
              <a:ext cx="6546775" cy="5147975"/>
            </a:xfrm>
            <a:custGeom>
              <a:avLst/>
              <a:gdLst/>
              <a:ahLst/>
              <a:cxnLst/>
              <a:rect l="l" t="t" r="r" b="b"/>
              <a:pathLst>
                <a:path w="261871" h="205919" extrusionOk="0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36"/>
            <p:cNvSpPr/>
            <p:nvPr/>
          </p:nvSpPr>
          <p:spPr>
            <a:xfrm>
              <a:off x="476100" y="1058550"/>
              <a:ext cx="6550125" cy="4327550"/>
            </a:xfrm>
            <a:custGeom>
              <a:avLst/>
              <a:gdLst/>
              <a:ahLst/>
              <a:cxnLst/>
              <a:rect l="l" t="t" r="r" b="b"/>
              <a:pathLst>
                <a:path w="262005" h="173102" extrusionOk="0">
                  <a:moveTo>
                    <a:pt x="261870" y="11837"/>
                  </a:moveTo>
                  <a:lnTo>
                    <a:pt x="261870" y="165301"/>
                  </a:lnTo>
                  <a:cubicBezTo>
                    <a:pt x="262005" y="165570"/>
                    <a:pt x="262005" y="165839"/>
                    <a:pt x="261870" y="166108"/>
                  </a:cubicBezTo>
                  <a:cubicBezTo>
                    <a:pt x="261467" y="170143"/>
                    <a:pt x="258239" y="173102"/>
                    <a:pt x="254204" y="173102"/>
                  </a:cubicBezTo>
                  <a:lnTo>
                    <a:pt x="7801" y="173102"/>
                  </a:lnTo>
                  <a:cubicBezTo>
                    <a:pt x="3766" y="173102"/>
                    <a:pt x="403" y="170143"/>
                    <a:pt x="0" y="166108"/>
                  </a:cubicBezTo>
                  <a:cubicBezTo>
                    <a:pt x="0" y="165839"/>
                    <a:pt x="0" y="165570"/>
                    <a:pt x="0" y="165301"/>
                  </a:cubicBezTo>
                  <a:lnTo>
                    <a:pt x="0" y="12375"/>
                  </a:lnTo>
                  <a:cubicBezTo>
                    <a:pt x="0" y="5515"/>
                    <a:pt x="5514" y="1"/>
                    <a:pt x="12374" y="1"/>
                  </a:cubicBezTo>
                  <a:lnTo>
                    <a:pt x="250572" y="1"/>
                  </a:lnTo>
                  <a:cubicBezTo>
                    <a:pt x="256356" y="1"/>
                    <a:pt x="261870" y="6457"/>
                    <a:pt x="261870" y="11837"/>
                  </a:cubicBezTo>
                  <a:close/>
                </a:path>
              </a:pathLst>
            </a:custGeom>
            <a:solidFill>
              <a:srgbClr val="FFAB40">
                <a:alpha val="92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36"/>
            <p:cNvSpPr/>
            <p:nvPr/>
          </p:nvSpPr>
          <p:spPr>
            <a:xfrm>
              <a:off x="476100" y="4861525"/>
              <a:ext cx="6550125" cy="174875"/>
            </a:xfrm>
            <a:custGeom>
              <a:avLst/>
              <a:gdLst/>
              <a:ahLst/>
              <a:cxnLst/>
              <a:rect l="l" t="t" r="r" b="b"/>
              <a:pathLst>
                <a:path w="262005" h="6995" extrusionOk="0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36"/>
            <p:cNvSpPr/>
            <p:nvPr/>
          </p:nvSpPr>
          <p:spPr>
            <a:xfrm>
              <a:off x="476100" y="5036375"/>
              <a:ext cx="6550125" cy="174875"/>
            </a:xfrm>
            <a:custGeom>
              <a:avLst/>
              <a:gdLst/>
              <a:ahLst/>
              <a:cxnLst/>
              <a:rect l="l" t="t" r="r" b="b"/>
              <a:pathLst>
                <a:path w="262005" h="6995" extrusionOk="0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36"/>
            <p:cNvSpPr/>
            <p:nvPr/>
          </p:nvSpPr>
          <p:spPr>
            <a:xfrm>
              <a:off x="476100" y="5211225"/>
              <a:ext cx="6546775" cy="174875"/>
            </a:xfrm>
            <a:custGeom>
              <a:avLst/>
              <a:gdLst/>
              <a:ahLst/>
              <a:cxnLst/>
              <a:rect l="l" t="t" r="r" b="b"/>
              <a:pathLst>
                <a:path w="261871" h="6995" extrusionOk="0">
                  <a:moveTo>
                    <a:pt x="261870" y="1"/>
                  </a:moveTo>
                  <a:cubicBezTo>
                    <a:pt x="261467" y="4036"/>
                    <a:pt x="258104" y="6995"/>
                    <a:pt x="254204" y="6995"/>
                  </a:cubicBez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36"/>
            <p:cNvSpPr/>
            <p:nvPr/>
          </p:nvSpPr>
          <p:spPr>
            <a:xfrm>
              <a:off x="6831175" y="5211225"/>
              <a:ext cx="191700" cy="174875"/>
            </a:xfrm>
            <a:custGeom>
              <a:avLst/>
              <a:gdLst/>
              <a:ahLst/>
              <a:cxnLst/>
              <a:rect l="l" t="t" r="r" b="b"/>
              <a:pathLst>
                <a:path w="7668" h="6995" extrusionOk="0">
                  <a:moveTo>
                    <a:pt x="1" y="1"/>
                  </a:moveTo>
                  <a:lnTo>
                    <a:pt x="1" y="6995"/>
                  </a:lnTo>
                  <a:cubicBezTo>
                    <a:pt x="3901" y="6995"/>
                    <a:pt x="7264" y="4036"/>
                    <a:pt x="7667" y="1"/>
                  </a:cubicBez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36"/>
            <p:cNvSpPr/>
            <p:nvPr/>
          </p:nvSpPr>
          <p:spPr>
            <a:xfrm>
              <a:off x="476100" y="5211225"/>
              <a:ext cx="195025" cy="174875"/>
            </a:xfrm>
            <a:custGeom>
              <a:avLst/>
              <a:gdLst/>
              <a:ahLst/>
              <a:cxnLst/>
              <a:rect l="l" t="t" r="r" b="b"/>
              <a:pathLst>
                <a:path w="7801" h="6995" extrusionOk="0">
                  <a:moveTo>
                    <a:pt x="7801" y="1"/>
                  </a:move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F9CB9C"/>
                </a:gs>
                <a:gs pos="100000">
                  <a:srgbClr val="FFAB40">
                    <a:alpha val="9215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8" name="Google Shape;4468;p236"/>
          <p:cNvGrpSpPr/>
          <p:nvPr/>
        </p:nvGrpSpPr>
        <p:grpSpPr>
          <a:xfrm>
            <a:off x="3782859" y="1183053"/>
            <a:ext cx="1359151" cy="1068205"/>
            <a:chOff x="476100" y="238125"/>
            <a:chExt cx="6550125" cy="5147975"/>
          </a:xfrm>
        </p:grpSpPr>
        <p:sp>
          <p:nvSpPr>
            <p:cNvPr id="4469" name="Google Shape;4469;p236"/>
            <p:cNvSpPr/>
            <p:nvPr/>
          </p:nvSpPr>
          <p:spPr>
            <a:xfrm>
              <a:off x="476100" y="238125"/>
              <a:ext cx="6546775" cy="5147975"/>
            </a:xfrm>
            <a:custGeom>
              <a:avLst/>
              <a:gdLst/>
              <a:ahLst/>
              <a:cxnLst/>
              <a:rect l="l" t="t" r="r" b="b"/>
              <a:pathLst>
                <a:path w="261871" h="205919" extrusionOk="0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36"/>
            <p:cNvSpPr/>
            <p:nvPr/>
          </p:nvSpPr>
          <p:spPr>
            <a:xfrm>
              <a:off x="476100" y="238125"/>
              <a:ext cx="6546775" cy="5147975"/>
            </a:xfrm>
            <a:custGeom>
              <a:avLst/>
              <a:gdLst/>
              <a:ahLst/>
              <a:cxnLst/>
              <a:rect l="l" t="t" r="r" b="b"/>
              <a:pathLst>
                <a:path w="261871" h="205919" extrusionOk="0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A9D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36"/>
            <p:cNvSpPr/>
            <p:nvPr/>
          </p:nvSpPr>
          <p:spPr>
            <a:xfrm>
              <a:off x="476100" y="1058550"/>
              <a:ext cx="6550125" cy="4327550"/>
            </a:xfrm>
            <a:custGeom>
              <a:avLst/>
              <a:gdLst/>
              <a:ahLst/>
              <a:cxnLst/>
              <a:rect l="l" t="t" r="r" b="b"/>
              <a:pathLst>
                <a:path w="262005" h="173102" extrusionOk="0">
                  <a:moveTo>
                    <a:pt x="261870" y="11837"/>
                  </a:moveTo>
                  <a:lnTo>
                    <a:pt x="261870" y="165301"/>
                  </a:lnTo>
                  <a:cubicBezTo>
                    <a:pt x="262005" y="165570"/>
                    <a:pt x="262005" y="165839"/>
                    <a:pt x="261870" y="166108"/>
                  </a:cubicBezTo>
                  <a:cubicBezTo>
                    <a:pt x="261467" y="170143"/>
                    <a:pt x="258239" y="173102"/>
                    <a:pt x="254204" y="173102"/>
                  </a:cubicBezTo>
                  <a:lnTo>
                    <a:pt x="7801" y="173102"/>
                  </a:lnTo>
                  <a:cubicBezTo>
                    <a:pt x="3766" y="173102"/>
                    <a:pt x="403" y="170143"/>
                    <a:pt x="0" y="166108"/>
                  </a:cubicBezTo>
                  <a:cubicBezTo>
                    <a:pt x="0" y="165839"/>
                    <a:pt x="0" y="165570"/>
                    <a:pt x="0" y="165301"/>
                  </a:cubicBezTo>
                  <a:lnTo>
                    <a:pt x="0" y="12375"/>
                  </a:lnTo>
                  <a:cubicBezTo>
                    <a:pt x="0" y="5515"/>
                    <a:pt x="5514" y="1"/>
                    <a:pt x="12374" y="1"/>
                  </a:cubicBezTo>
                  <a:lnTo>
                    <a:pt x="250572" y="1"/>
                  </a:lnTo>
                  <a:cubicBezTo>
                    <a:pt x="256356" y="1"/>
                    <a:pt x="261870" y="6457"/>
                    <a:pt x="261870" y="11837"/>
                  </a:cubicBezTo>
                  <a:close/>
                </a:path>
              </a:pathLst>
            </a:custGeom>
            <a:solidFill>
              <a:srgbClr val="5E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36"/>
            <p:cNvSpPr/>
            <p:nvPr/>
          </p:nvSpPr>
          <p:spPr>
            <a:xfrm>
              <a:off x="476100" y="4861525"/>
              <a:ext cx="6550125" cy="174875"/>
            </a:xfrm>
            <a:custGeom>
              <a:avLst/>
              <a:gdLst/>
              <a:ahLst/>
              <a:cxnLst/>
              <a:rect l="l" t="t" r="r" b="b"/>
              <a:pathLst>
                <a:path w="262005" h="6995" extrusionOk="0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36"/>
            <p:cNvSpPr/>
            <p:nvPr/>
          </p:nvSpPr>
          <p:spPr>
            <a:xfrm>
              <a:off x="476100" y="5036375"/>
              <a:ext cx="6550125" cy="174875"/>
            </a:xfrm>
            <a:custGeom>
              <a:avLst/>
              <a:gdLst/>
              <a:ahLst/>
              <a:cxnLst/>
              <a:rect l="l" t="t" r="r" b="b"/>
              <a:pathLst>
                <a:path w="262005" h="6995" extrusionOk="0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36"/>
            <p:cNvSpPr/>
            <p:nvPr/>
          </p:nvSpPr>
          <p:spPr>
            <a:xfrm>
              <a:off x="476100" y="5211225"/>
              <a:ext cx="6546775" cy="174875"/>
            </a:xfrm>
            <a:custGeom>
              <a:avLst/>
              <a:gdLst/>
              <a:ahLst/>
              <a:cxnLst/>
              <a:rect l="l" t="t" r="r" b="b"/>
              <a:pathLst>
                <a:path w="261871" h="6995" extrusionOk="0">
                  <a:moveTo>
                    <a:pt x="261870" y="1"/>
                  </a:moveTo>
                  <a:cubicBezTo>
                    <a:pt x="261467" y="4036"/>
                    <a:pt x="258104" y="6995"/>
                    <a:pt x="254204" y="6995"/>
                  </a:cubicBez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36"/>
            <p:cNvSpPr/>
            <p:nvPr/>
          </p:nvSpPr>
          <p:spPr>
            <a:xfrm>
              <a:off x="6831175" y="5211225"/>
              <a:ext cx="191700" cy="174875"/>
            </a:xfrm>
            <a:custGeom>
              <a:avLst/>
              <a:gdLst/>
              <a:ahLst/>
              <a:cxnLst/>
              <a:rect l="l" t="t" r="r" b="b"/>
              <a:pathLst>
                <a:path w="7668" h="6995" extrusionOk="0">
                  <a:moveTo>
                    <a:pt x="1" y="1"/>
                  </a:moveTo>
                  <a:lnTo>
                    <a:pt x="1" y="6995"/>
                  </a:lnTo>
                  <a:cubicBezTo>
                    <a:pt x="3901" y="6995"/>
                    <a:pt x="7264" y="4036"/>
                    <a:pt x="7667" y="1"/>
                  </a:cubicBez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36"/>
            <p:cNvSpPr/>
            <p:nvPr/>
          </p:nvSpPr>
          <p:spPr>
            <a:xfrm>
              <a:off x="476100" y="5211225"/>
              <a:ext cx="195025" cy="174875"/>
            </a:xfrm>
            <a:custGeom>
              <a:avLst/>
              <a:gdLst/>
              <a:ahLst/>
              <a:cxnLst/>
              <a:rect l="l" t="t" r="r" b="b"/>
              <a:pathLst>
                <a:path w="7801" h="6995" extrusionOk="0">
                  <a:moveTo>
                    <a:pt x="7801" y="1"/>
                  </a:move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5EBEF2"/>
                </a:gs>
                <a:gs pos="100000">
                  <a:srgbClr val="3D85C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7" name="Google Shape;4477;p236"/>
          <p:cNvGrpSpPr/>
          <p:nvPr/>
        </p:nvGrpSpPr>
        <p:grpSpPr>
          <a:xfrm>
            <a:off x="6687984" y="1183053"/>
            <a:ext cx="1359151" cy="1068205"/>
            <a:chOff x="476100" y="238125"/>
            <a:chExt cx="6550125" cy="5147975"/>
          </a:xfrm>
        </p:grpSpPr>
        <p:sp>
          <p:nvSpPr>
            <p:cNvPr id="4478" name="Google Shape;4478;p236"/>
            <p:cNvSpPr/>
            <p:nvPr/>
          </p:nvSpPr>
          <p:spPr>
            <a:xfrm>
              <a:off x="476100" y="238125"/>
              <a:ext cx="6546775" cy="5147975"/>
            </a:xfrm>
            <a:custGeom>
              <a:avLst/>
              <a:gdLst/>
              <a:ahLst/>
              <a:cxnLst/>
              <a:rect l="l" t="t" r="r" b="b"/>
              <a:pathLst>
                <a:path w="261871" h="205919" extrusionOk="0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36"/>
            <p:cNvSpPr/>
            <p:nvPr/>
          </p:nvSpPr>
          <p:spPr>
            <a:xfrm>
              <a:off x="476100" y="238125"/>
              <a:ext cx="6546775" cy="5147975"/>
            </a:xfrm>
            <a:custGeom>
              <a:avLst/>
              <a:gdLst/>
              <a:ahLst/>
              <a:cxnLst/>
              <a:rect l="l" t="t" r="r" b="b"/>
              <a:pathLst>
                <a:path w="261871" h="205919" extrusionOk="0">
                  <a:moveTo>
                    <a:pt x="250572" y="20444"/>
                  </a:moveTo>
                  <a:lnTo>
                    <a:pt x="98857" y="20444"/>
                  </a:lnTo>
                  <a:cubicBezTo>
                    <a:pt x="90652" y="20444"/>
                    <a:pt x="85273" y="0"/>
                    <a:pt x="75589" y="0"/>
                  </a:cubicBezTo>
                  <a:lnTo>
                    <a:pt x="12239" y="0"/>
                  </a:lnTo>
                  <a:cubicBezTo>
                    <a:pt x="5514" y="0"/>
                    <a:pt x="0" y="5514"/>
                    <a:pt x="0" y="12374"/>
                  </a:cubicBezTo>
                  <a:lnTo>
                    <a:pt x="0" y="198252"/>
                  </a:lnTo>
                  <a:cubicBezTo>
                    <a:pt x="0" y="202422"/>
                    <a:pt x="3497" y="205919"/>
                    <a:pt x="7801" y="205919"/>
                  </a:cubicBezTo>
                  <a:lnTo>
                    <a:pt x="254069" y="205919"/>
                  </a:lnTo>
                  <a:cubicBezTo>
                    <a:pt x="258373" y="205919"/>
                    <a:pt x="261870" y="202422"/>
                    <a:pt x="261870" y="198252"/>
                  </a:cubicBezTo>
                  <a:lnTo>
                    <a:pt x="261870" y="32280"/>
                  </a:lnTo>
                  <a:cubicBezTo>
                    <a:pt x="261870" y="26765"/>
                    <a:pt x="256356" y="20444"/>
                    <a:pt x="250572" y="20444"/>
                  </a:cubicBezTo>
                  <a:close/>
                </a:path>
              </a:pathLst>
            </a:custGeom>
            <a:solidFill>
              <a:srgbClr val="D5F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36"/>
            <p:cNvSpPr/>
            <p:nvPr/>
          </p:nvSpPr>
          <p:spPr>
            <a:xfrm>
              <a:off x="476100" y="1058550"/>
              <a:ext cx="6550125" cy="4327550"/>
            </a:xfrm>
            <a:custGeom>
              <a:avLst/>
              <a:gdLst/>
              <a:ahLst/>
              <a:cxnLst/>
              <a:rect l="l" t="t" r="r" b="b"/>
              <a:pathLst>
                <a:path w="262005" h="173102" extrusionOk="0">
                  <a:moveTo>
                    <a:pt x="261870" y="11837"/>
                  </a:moveTo>
                  <a:lnTo>
                    <a:pt x="261870" y="165301"/>
                  </a:lnTo>
                  <a:cubicBezTo>
                    <a:pt x="262005" y="165570"/>
                    <a:pt x="262005" y="165839"/>
                    <a:pt x="261870" y="166108"/>
                  </a:cubicBezTo>
                  <a:cubicBezTo>
                    <a:pt x="261467" y="170143"/>
                    <a:pt x="258239" y="173102"/>
                    <a:pt x="254204" y="173102"/>
                  </a:cubicBezTo>
                  <a:lnTo>
                    <a:pt x="7801" y="173102"/>
                  </a:lnTo>
                  <a:cubicBezTo>
                    <a:pt x="3766" y="173102"/>
                    <a:pt x="403" y="170143"/>
                    <a:pt x="0" y="166108"/>
                  </a:cubicBezTo>
                  <a:cubicBezTo>
                    <a:pt x="0" y="165839"/>
                    <a:pt x="0" y="165570"/>
                    <a:pt x="0" y="165301"/>
                  </a:cubicBezTo>
                  <a:lnTo>
                    <a:pt x="0" y="12375"/>
                  </a:lnTo>
                  <a:cubicBezTo>
                    <a:pt x="0" y="5515"/>
                    <a:pt x="5514" y="1"/>
                    <a:pt x="12374" y="1"/>
                  </a:cubicBezTo>
                  <a:lnTo>
                    <a:pt x="250572" y="1"/>
                  </a:lnTo>
                  <a:cubicBezTo>
                    <a:pt x="256356" y="1"/>
                    <a:pt x="261870" y="6457"/>
                    <a:pt x="261870" y="11837"/>
                  </a:cubicBezTo>
                  <a:close/>
                </a:path>
              </a:pathLst>
            </a:cu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36"/>
            <p:cNvSpPr/>
            <p:nvPr/>
          </p:nvSpPr>
          <p:spPr>
            <a:xfrm>
              <a:off x="476100" y="4861525"/>
              <a:ext cx="6550125" cy="174875"/>
            </a:xfrm>
            <a:custGeom>
              <a:avLst/>
              <a:gdLst/>
              <a:ahLst/>
              <a:cxnLst/>
              <a:rect l="l" t="t" r="r" b="b"/>
              <a:pathLst>
                <a:path w="262005" h="6995" extrusionOk="0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36"/>
            <p:cNvSpPr/>
            <p:nvPr/>
          </p:nvSpPr>
          <p:spPr>
            <a:xfrm>
              <a:off x="476100" y="5036375"/>
              <a:ext cx="6550125" cy="174875"/>
            </a:xfrm>
            <a:custGeom>
              <a:avLst/>
              <a:gdLst/>
              <a:ahLst/>
              <a:cxnLst/>
              <a:rect l="l" t="t" r="r" b="b"/>
              <a:pathLst>
                <a:path w="262005" h="6995" extrusionOk="0">
                  <a:moveTo>
                    <a:pt x="0" y="1"/>
                  </a:moveTo>
                  <a:lnTo>
                    <a:pt x="262005" y="1"/>
                  </a:lnTo>
                  <a:lnTo>
                    <a:pt x="262005" y="6995"/>
                  </a:lnTo>
                  <a:lnTo>
                    <a:pt x="0" y="6995"/>
                  </a:ln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36"/>
            <p:cNvSpPr/>
            <p:nvPr/>
          </p:nvSpPr>
          <p:spPr>
            <a:xfrm>
              <a:off x="476100" y="5211225"/>
              <a:ext cx="6546775" cy="174875"/>
            </a:xfrm>
            <a:custGeom>
              <a:avLst/>
              <a:gdLst/>
              <a:ahLst/>
              <a:cxnLst/>
              <a:rect l="l" t="t" r="r" b="b"/>
              <a:pathLst>
                <a:path w="261871" h="6995" extrusionOk="0">
                  <a:moveTo>
                    <a:pt x="261870" y="1"/>
                  </a:moveTo>
                  <a:cubicBezTo>
                    <a:pt x="261467" y="4036"/>
                    <a:pt x="258104" y="6995"/>
                    <a:pt x="254204" y="6995"/>
                  </a:cubicBez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36"/>
            <p:cNvSpPr/>
            <p:nvPr/>
          </p:nvSpPr>
          <p:spPr>
            <a:xfrm>
              <a:off x="6831175" y="5211225"/>
              <a:ext cx="191700" cy="174875"/>
            </a:xfrm>
            <a:custGeom>
              <a:avLst/>
              <a:gdLst/>
              <a:ahLst/>
              <a:cxnLst/>
              <a:rect l="l" t="t" r="r" b="b"/>
              <a:pathLst>
                <a:path w="7668" h="6995" extrusionOk="0">
                  <a:moveTo>
                    <a:pt x="1" y="1"/>
                  </a:moveTo>
                  <a:lnTo>
                    <a:pt x="1" y="6995"/>
                  </a:lnTo>
                  <a:cubicBezTo>
                    <a:pt x="3901" y="6995"/>
                    <a:pt x="7264" y="4036"/>
                    <a:pt x="7667" y="1"/>
                  </a:cubicBez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36"/>
            <p:cNvSpPr/>
            <p:nvPr/>
          </p:nvSpPr>
          <p:spPr>
            <a:xfrm>
              <a:off x="476100" y="5211225"/>
              <a:ext cx="195025" cy="174875"/>
            </a:xfrm>
            <a:custGeom>
              <a:avLst/>
              <a:gdLst/>
              <a:ahLst/>
              <a:cxnLst/>
              <a:rect l="l" t="t" r="r" b="b"/>
              <a:pathLst>
                <a:path w="7801" h="6995" extrusionOk="0">
                  <a:moveTo>
                    <a:pt x="7801" y="1"/>
                  </a:moveTo>
                  <a:lnTo>
                    <a:pt x="7801" y="6995"/>
                  </a:lnTo>
                  <a:cubicBezTo>
                    <a:pt x="3766" y="6995"/>
                    <a:pt x="403" y="403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D5F079"/>
                </a:gs>
                <a:gs pos="100000">
                  <a:srgbClr val="90AA37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6" name="Google Shape;4486;p236"/>
          <p:cNvSpPr/>
          <p:nvPr/>
        </p:nvSpPr>
        <p:spPr>
          <a:xfrm>
            <a:off x="476400" y="1659950"/>
            <a:ext cx="2428500" cy="34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ELK Stack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7" name="Google Shape;4487;p236"/>
          <p:cNvSpPr/>
          <p:nvPr/>
        </p:nvSpPr>
        <p:spPr>
          <a:xfrm>
            <a:off x="3248175" y="1528700"/>
            <a:ext cx="2428500" cy="34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Red Team vs. </a:t>
            </a:r>
            <a:br>
              <a:rPr lang="en" sz="1500" b="1">
                <a:latin typeface="Roboto"/>
                <a:ea typeface="Roboto"/>
                <a:cs typeface="Roboto"/>
                <a:sym typeface="Roboto"/>
              </a:rPr>
            </a:b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Blue Team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8" name="Google Shape;4488;p236"/>
          <p:cNvSpPr/>
          <p:nvPr/>
        </p:nvSpPr>
        <p:spPr>
          <a:xfrm>
            <a:off x="6153300" y="1659950"/>
            <a:ext cx="2428500" cy="34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Final Project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9A9"/>
        </a:solidFill>
        <a:effectLst/>
      </p:bgPr>
    </p:bg>
    <p:spTree>
      <p:nvGrpSpPr>
        <p:cNvPr id="1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3" name="Google Shape;4493;p237"/>
          <p:cNvSpPr/>
          <p:nvPr/>
        </p:nvSpPr>
        <p:spPr>
          <a:xfrm>
            <a:off x="428725" y="1468500"/>
            <a:ext cx="2712300" cy="3273300"/>
          </a:xfrm>
          <a:prstGeom prst="rect">
            <a:avLst/>
          </a:prstGeom>
          <a:solidFill>
            <a:srgbClr val="FCE4D2"/>
          </a:solidFill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4" name="Google Shape;4494;p2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</a:t>
            </a:r>
            <a:endParaRPr/>
          </a:p>
        </p:txBody>
      </p:sp>
      <p:sp>
        <p:nvSpPr>
          <p:cNvPr id="4495" name="Google Shape;4495;p2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use </a:t>
            </a:r>
            <a:r>
              <a:rPr lang="en" b="1"/>
              <a:t>virtual machines</a:t>
            </a:r>
            <a:r>
              <a:rPr lang="en"/>
              <a:t> to operate the various operating systems and tools throughout the curriculum.</a:t>
            </a:r>
            <a:endParaRPr/>
          </a:p>
        </p:txBody>
      </p:sp>
      <p:sp>
        <p:nvSpPr>
          <p:cNvPr id="4496" name="Google Shape;4496;p237"/>
          <p:cNvSpPr txBox="1">
            <a:spLocks noGrp="1"/>
          </p:cNvSpPr>
          <p:nvPr>
            <p:ph type="body" idx="3"/>
          </p:nvPr>
        </p:nvSpPr>
        <p:spPr>
          <a:xfrm>
            <a:off x="579025" y="3548575"/>
            <a:ext cx="2411700" cy="726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Virtual machines allow </a:t>
            </a:r>
            <a:br>
              <a:rPr lang="en"/>
            </a:br>
            <a:r>
              <a:rPr lang="en"/>
              <a:t>us to run different </a:t>
            </a:r>
            <a:br>
              <a:rPr lang="en"/>
            </a:br>
            <a:r>
              <a:rPr lang="en"/>
              <a:t>operating systems. </a:t>
            </a:r>
            <a:endParaRPr/>
          </a:p>
        </p:txBody>
      </p:sp>
      <p:grpSp>
        <p:nvGrpSpPr>
          <p:cNvPr id="4497" name="Google Shape;4497;p237"/>
          <p:cNvGrpSpPr/>
          <p:nvPr/>
        </p:nvGrpSpPr>
        <p:grpSpPr>
          <a:xfrm>
            <a:off x="762798" y="1680855"/>
            <a:ext cx="2044154" cy="1781804"/>
            <a:chOff x="3740974" y="1629800"/>
            <a:chExt cx="1368426" cy="1192800"/>
          </a:xfrm>
        </p:grpSpPr>
        <p:pic>
          <p:nvPicPr>
            <p:cNvPr id="4498" name="Google Shape;4498;p2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9" name="Google Shape;4499;p2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0" name="Google Shape;4500;p237"/>
          <p:cNvSpPr/>
          <p:nvPr/>
        </p:nvSpPr>
        <p:spPr>
          <a:xfrm>
            <a:off x="3357663" y="1468500"/>
            <a:ext cx="2712300" cy="3273300"/>
          </a:xfrm>
          <a:prstGeom prst="rect">
            <a:avLst/>
          </a:prstGeom>
          <a:solidFill>
            <a:srgbClr val="FCE4D2"/>
          </a:solidFill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1" name="Google Shape;4501;p237"/>
          <p:cNvSpPr txBox="1">
            <a:spLocks noGrp="1"/>
          </p:cNvSpPr>
          <p:nvPr>
            <p:ph type="body" idx="3"/>
          </p:nvPr>
        </p:nvSpPr>
        <p:spPr>
          <a:xfrm>
            <a:off x="3507963" y="3548575"/>
            <a:ext cx="2411700" cy="726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can download and install virtual machines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onto our computer. 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pSp>
        <p:nvGrpSpPr>
          <p:cNvPr id="4502" name="Google Shape;4502;p237"/>
          <p:cNvGrpSpPr/>
          <p:nvPr/>
        </p:nvGrpSpPr>
        <p:grpSpPr>
          <a:xfrm>
            <a:off x="3691735" y="1680855"/>
            <a:ext cx="2044154" cy="1781804"/>
            <a:chOff x="3740974" y="1629800"/>
            <a:chExt cx="1368426" cy="1192800"/>
          </a:xfrm>
        </p:grpSpPr>
        <p:pic>
          <p:nvPicPr>
            <p:cNvPr id="4503" name="Google Shape;4503;p2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4" name="Google Shape;4504;p2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5" name="Google Shape;4505;p237"/>
          <p:cNvSpPr/>
          <p:nvPr/>
        </p:nvSpPr>
        <p:spPr>
          <a:xfrm>
            <a:off x="6286600" y="1468500"/>
            <a:ext cx="2712300" cy="3273300"/>
          </a:xfrm>
          <a:prstGeom prst="rect">
            <a:avLst/>
          </a:prstGeom>
          <a:solidFill>
            <a:srgbClr val="FCE4D2"/>
          </a:solidFill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6" name="Google Shape;4506;p237"/>
          <p:cNvSpPr txBox="1">
            <a:spLocks noGrp="1"/>
          </p:cNvSpPr>
          <p:nvPr>
            <p:ph type="body" idx="3"/>
          </p:nvPr>
        </p:nvSpPr>
        <p:spPr>
          <a:xfrm>
            <a:off x="6436900" y="3548575"/>
            <a:ext cx="2411700" cy="726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cases where we need to use more than one virtual machine, we will access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 network of those machines on the cloud.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grpSp>
        <p:nvGrpSpPr>
          <p:cNvPr id="4507" name="Google Shape;4507;p237"/>
          <p:cNvGrpSpPr/>
          <p:nvPr/>
        </p:nvGrpSpPr>
        <p:grpSpPr>
          <a:xfrm>
            <a:off x="6620673" y="1680855"/>
            <a:ext cx="2044154" cy="1781804"/>
            <a:chOff x="3740974" y="1629800"/>
            <a:chExt cx="1368426" cy="1192800"/>
          </a:xfrm>
        </p:grpSpPr>
        <p:pic>
          <p:nvPicPr>
            <p:cNvPr id="4508" name="Google Shape;4508;p2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40974" y="1629800"/>
              <a:ext cx="1368426" cy="119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9" name="Google Shape;4509;p2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8574" y="1883925"/>
              <a:ext cx="573225" cy="465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0" name="Google Shape;4510;p23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14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C9A9"/>
        </a:solidFill>
        <a:effectLst/>
      </p:bgPr>
    </p:bg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238"/>
          <p:cNvSpPr txBox="1">
            <a:spLocks noGrp="1"/>
          </p:cNvSpPr>
          <p:nvPr>
            <p:ph type="subTitle" idx="1"/>
          </p:nvPr>
        </p:nvSpPr>
        <p:spPr>
          <a:xfrm>
            <a:off x="3539000" y="2230375"/>
            <a:ext cx="4812300" cy="115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Azure </a:t>
            </a:r>
            <a:br>
              <a:rPr lang="en" sz="1400"/>
            </a:br>
            <a:r>
              <a:rPr lang="en" sz="1400"/>
              <a:t>Cloud Lab </a:t>
            </a:r>
            <a:br>
              <a:rPr lang="en" sz="1400"/>
            </a:br>
            <a:r>
              <a:rPr lang="en" sz="1400"/>
              <a:t>Services</a:t>
            </a:r>
            <a:endParaRPr sz="1400"/>
          </a:p>
        </p:txBody>
      </p:sp>
      <p:pic>
        <p:nvPicPr>
          <p:cNvPr id="4516" name="Google Shape;4516;p238"/>
          <p:cNvPicPr preferRelativeResize="0"/>
          <p:nvPr/>
        </p:nvPicPr>
        <p:blipFill rotWithShape="1">
          <a:blip r:embed="rId3">
            <a:alphaModFix/>
          </a:blip>
          <a:srcRect l="35694" t="-4166" r="-2826" b="-39988"/>
          <a:stretch/>
        </p:blipFill>
        <p:spPr>
          <a:xfrm rot="5400000">
            <a:off x="855977" y="2641601"/>
            <a:ext cx="4146301" cy="3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7" name="Google Shape;4517;p2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Virtual Machines</a:t>
            </a:r>
            <a:endParaRPr/>
          </a:p>
        </p:txBody>
      </p:sp>
      <p:sp>
        <p:nvSpPr>
          <p:cNvPr id="4518" name="Google Shape;4518;p238"/>
          <p:cNvSpPr txBox="1">
            <a:spLocks noGrp="1"/>
          </p:cNvSpPr>
          <p:nvPr>
            <p:ph type="subTitle" idx="1"/>
          </p:nvPr>
        </p:nvSpPr>
        <p:spPr>
          <a:xfrm>
            <a:off x="238125" y="1995225"/>
            <a:ext cx="2607600" cy="16833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three categories of lab solutions that you will use throughout the course.</a:t>
            </a:r>
            <a:endParaRPr/>
          </a:p>
        </p:txBody>
      </p:sp>
      <p:sp>
        <p:nvSpPr>
          <p:cNvPr id="4519" name="Google Shape;4519;p238"/>
          <p:cNvSpPr txBox="1">
            <a:spLocks noGrp="1"/>
          </p:cNvSpPr>
          <p:nvPr>
            <p:ph type="subTitle" idx="1"/>
          </p:nvPr>
        </p:nvSpPr>
        <p:spPr>
          <a:xfrm>
            <a:off x="3539000" y="934975"/>
            <a:ext cx="4812300" cy="115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Vagrant </a:t>
            </a:r>
            <a:br>
              <a:rPr lang="en" sz="1400"/>
            </a:br>
            <a:r>
              <a:rPr lang="en" sz="1400"/>
              <a:t>local virtual </a:t>
            </a:r>
            <a:br>
              <a:rPr lang="en" sz="1400"/>
            </a:br>
            <a:r>
              <a:rPr lang="en" sz="1400"/>
              <a:t>machine</a:t>
            </a:r>
            <a:endParaRPr sz="1400"/>
          </a:p>
        </p:txBody>
      </p:sp>
      <p:pic>
        <p:nvPicPr>
          <p:cNvPr id="4520" name="Google Shape;4520;p238"/>
          <p:cNvPicPr preferRelativeResize="0"/>
          <p:nvPr/>
        </p:nvPicPr>
        <p:blipFill rotWithShape="1">
          <a:blip r:embed="rId4">
            <a:alphaModFix/>
          </a:blip>
          <a:srcRect l="23750" r="23750"/>
          <a:stretch/>
        </p:blipFill>
        <p:spPr>
          <a:xfrm>
            <a:off x="4984775" y="2308862"/>
            <a:ext cx="985200" cy="9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1" name="Google Shape;4521;p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775" y="1087750"/>
            <a:ext cx="3080700" cy="8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2" name="Google Shape;4522;p238"/>
          <p:cNvSpPr txBox="1">
            <a:spLocks noGrp="1"/>
          </p:cNvSpPr>
          <p:nvPr>
            <p:ph type="subTitle" idx="1"/>
          </p:nvPr>
        </p:nvSpPr>
        <p:spPr>
          <a:xfrm>
            <a:off x="3539000" y="3516250"/>
            <a:ext cx="4812300" cy="115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Personal</a:t>
            </a:r>
            <a:br>
              <a:rPr lang="en" sz="1400"/>
            </a:br>
            <a:r>
              <a:rPr lang="en" sz="1400"/>
              <a:t>Azure Cloud </a:t>
            </a:r>
            <a:br>
              <a:rPr lang="en" sz="1400"/>
            </a:br>
            <a:r>
              <a:rPr lang="en" sz="1400"/>
              <a:t>accounts</a:t>
            </a:r>
            <a:endParaRPr sz="1400"/>
          </a:p>
        </p:txBody>
      </p:sp>
      <p:pic>
        <p:nvPicPr>
          <p:cNvPr id="4523" name="Google Shape;4523;p238"/>
          <p:cNvPicPr preferRelativeResize="0"/>
          <p:nvPr/>
        </p:nvPicPr>
        <p:blipFill rotWithShape="1">
          <a:blip r:embed="rId6">
            <a:alphaModFix/>
          </a:blip>
          <a:srcRect t="15477" b="11927"/>
          <a:stretch/>
        </p:blipFill>
        <p:spPr>
          <a:xfrm>
            <a:off x="4860300" y="3682275"/>
            <a:ext cx="3329649" cy="8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4" name="Google Shape;4524;p23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15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Google Shape;4529;p239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0" name="Google Shape;4530;p2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Tools We’ll Use: Vagrant Local Machines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1" name="Google Shape;4531;p2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Starting in Week 3, we will use a Linux Ubuntu virtual machine to complete many systems administration, networking, monitoring, programming, and other tasks.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532" name="Google Shape;4532;p2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(ubuntu.com)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533" name="Google Shape;4533;p2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4" name="Google Shape;4534;p239"/>
          <p:cNvSpPr/>
          <p:nvPr/>
        </p:nvSpPr>
        <p:spPr>
          <a:xfrm>
            <a:off x="274375" y="2956900"/>
            <a:ext cx="2809200" cy="1758600"/>
          </a:xfrm>
          <a:prstGeom prst="roundRect">
            <a:avLst>
              <a:gd name="adj" fmla="val 8630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VirtualBox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virtualization tool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will use to run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various lab activities.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It allows us to run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different operating systems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on our local machines.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35" name="Google Shape;4535;p239"/>
          <p:cNvCxnSpPr>
            <a:stCxn id="4534" idx="0"/>
            <a:endCxn id="4536" idx="1"/>
          </p:cNvCxnSpPr>
          <p:nvPr/>
        </p:nvCxnSpPr>
        <p:spPr>
          <a:xfrm rot="-5400000">
            <a:off x="2250475" y="1544800"/>
            <a:ext cx="840600" cy="1983600"/>
          </a:xfrm>
          <a:prstGeom prst="bentConnector2">
            <a:avLst/>
          </a:prstGeom>
          <a:noFill/>
          <a:ln w="19050" cap="flat" cmpd="sng">
            <a:solidFill>
              <a:srgbClr val="DD4814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4537" name="Google Shape;4537;p239"/>
          <p:cNvPicPr preferRelativeResize="0"/>
          <p:nvPr/>
        </p:nvPicPr>
        <p:blipFill rotWithShape="1">
          <a:blip r:embed="rId4">
            <a:alphaModFix/>
          </a:blip>
          <a:srcRect l="26289" r="25936"/>
          <a:stretch/>
        </p:blipFill>
        <p:spPr>
          <a:xfrm>
            <a:off x="2102451" y="3038700"/>
            <a:ext cx="933275" cy="10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8" name="Google Shape;4538;p239"/>
          <p:cNvSpPr/>
          <p:nvPr/>
        </p:nvSpPr>
        <p:spPr>
          <a:xfrm>
            <a:off x="3167575" y="2956900"/>
            <a:ext cx="2809200" cy="1758600"/>
          </a:xfrm>
          <a:prstGeom prst="roundRect">
            <a:avLst>
              <a:gd name="adj" fmla="val 8630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Vagrant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is a tool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we'll use to build and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set up our virtual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environments. It allows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us to run scripts to install these virtual machines, which will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then be run using VirtualBox.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9" name="Google Shape;4539;p239"/>
          <p:cNvSpPr/>
          <p:nvPr/>
        </p:nvSpPr>
        <p:spPr>
          <a:xfrm>
            <a:off x="6060775" y="2956900"/>
            <a:ext cx="2809200" cy="1758600"/>
          </a:xfrm>
          <a:prstGeom prst="roundRect">
            <a:avLst>
              <a:gd name="adj" fmla="val 8630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Terminal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or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Git Bash: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will be using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the command line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to download, install,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and access our machines.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0" name="Google Shape;4540;p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3408" y="3060918"/>
            <a:ext cx="82615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1" name="Google Shape;4541;p239"/>
          <p:cNvPicPr preferRelativeResize="0"/>
          <p:nvPr/>
        </p:nvPicPr>
        <p:blipFill rotWithShape="1">
          <a:blip r:embed="rId6">
            <a:alphaModFix/>
          </a:blip>
          <a:srcRect r="71186"/>
          <a:stretch/>
        </p:blipFill>
        <p:spPr>
          <a:xfrm>
            <a:off x="5101677" y="3137125"/>
            <a:ext cx="733723" cy="69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2" name="Google Shape;4542;p239"/>
          <p:cNvCxnSpPr/>
          <p:nvPr/>
        </p:nvCxnSpPr>
        <p:spPr>
          <a:xfrm rot="5400000" flipH="1">
            <a:off x="6071575" y="1438225"/>
            <a:ext cx="763500" cy="2119200"/>
          </a:xfrm>
          <a:prstGeom prst="bentConnector2">
            <a:avLst/>
          </a:prstGeom>
          <a:noFill/>
          <a:ln w="19050" cap="flat" cmpd="sng">
            <a:solidFill>
              <a:srgbClr val="DD4814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543" name="Google Shape;4543;p239"/>
          <p:cNvCxnSpPr/>
          <p:nvPr/>
        </p:nvCxnSpPr>
        <p:spPr>
          <a:xfrm>
            <a:off x="4594163" y="2572600"/>
            <a:ext cx="0" cy="379200"/>
          </a:xfrm>
          <a:prstGeom prst="straightConnector1">
            <a:avLst/>
          </a:prstGeom>
          <a:noFill/>
          <a:ln w="19050" cap="flat" cmpd="sng">
            <a:solidFill>
              <a:srgbClr val="DD4814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544" name="Google Shape;4544;p239"/>
          <p:cNvGrpSpPr/>
          <p:nvPr/>
        </p:nvGrpSpPr>
        <p:grpSpPr>
          <a:xfrm>
            <a:off x="3662701" y="1567000"/>
            <a:ext cx="1818600" cy="1098300"/>
            <a:chOff x="3662701" y="1490800"/>
            <a:chExt cx="1818600" cy="1098300"/>
          </a:xfrm>
        </p:grpSpPr>
        <p:sp>
          <p:nvSpPr>
            <p:cNvPr id="4536" name="Google Shape;4536;p239"/>
            <p:cNvSpPr/>
            <p:nvPr/>
          </p:nvSpPr>
          <p:spPr>
            <a:xfrm>
              <a:off x="3662701" y="1490800"/>
              <a:ext cx="1818600" cy="1098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D481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45" name="Google Shape;4545;p2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27657" y="1588629"/>
              <a:ext cx="1133023" cy="9026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6" name="Google Shape;4546;p23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16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2DE"/>
        </a:solidFill>
        <a:effectLst/>
      </p:bgPr>
    </p:bg>
    <p:spTree>
      <p:nvGrpSpPr>
        <p:cNvPr id="1" name="Shape 4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1" name="Google Shape;4551;p240"/>
          <p:cNvSpPr/>
          <p:nvPr/>
        </p:nvSpPr>
        <p:spPr>
          <a:xfrm>
            <a:off x="8105463" y="260100"/>
            <a:ext cx="9033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2" name="Google Shape;4552;p2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Vagrant Local Machines</a:t>
            </a:r>
            <a:endParaRPr/>
          </a:p>
        </p:txBody>
      </p:sp>
      <p:sp>
        <p:nvSpPr>
          <p:cNvPr id="4553" name="Google Shape;4553;p2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using Vagrant with VirtualBox in the following units:</a:t>
            </a:r>
            <a:endParaRPr/>
          </a:p>
        </p:txBody>
      </p:sp>
      <p:pic>
        <p:nvPicPr>
          <p:cNvPr id="4554" name="Google Shape;4554;p240"/>
          <p:cNvPicPr preferRelativeResize="0"/>
          <p:nvPr/>
        </p:nvPicPr>
        <p:blipFill rotWithShape="1">
          <a:blip r:embed="rId3">
            <a:alphaModFix/>
          </a:blip>
          <a:srcRect r="71882"/>
          <a:stretch/>
        </p:blipFill>
        <p:spPr>
          <a:xfrm>
            <a:off x="8124000" y="194625"/>
            <a:ext cx="866226" cy="8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5" name="Google Shape;4555;p24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17</a:t>
            </a:fld>
            <a:endParaRPr sz="600"/>
          </a:p>
        </p:txBody>
      </p:sp>
      <p:sp>
        <p:nvSpPr>
          <p:cNvPr id="4556" name="Google Shape;4556;p240"/>
          <p:cNvSpPr/>
          <p:nvPr/>
        </p:nvSpPr>
        <p:spPr>
          <a:xfrm>
            <a:off x="1276375" y="1306213"/>
            <a:ext cx="3010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Terminal</a:t>
            </a:r>
            <a:endParaRPr/>
          </a:p>
        </p:txBody>
      </p:sp>
      <p:grpSp>
        <p:nvGrpSpPr>
          <p:cNvPr id="4557" name="Google Shape;4557;p240"/>
          <p:cNvGrpSpPr/>
          <p:nvPr/>
        </p:nvGrpSpPr>
        <p:grpSpPr>
          <a:xfrm>
            <a:off x="461323" y="1362410"/>
            <a:ext cx="724319" cy="508905"/>
            <a:chOff x="463425" y="1453125"/>
            <a:chExt cx="735125" cy="513838"/>
          </a:xfrm>
        </p:grpSpPr>
        <p:sp>
          <p:nvSpPr>
            <p:cNvPr id="4558" name="Google Shape;4558;p240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59" name="Google Shape;4559;p240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60" name="Google Shape;4560;p240"/>
          <p:cNvSpPr/>
          <p:nvPr/>
        </p:nvSpPr>
        <p:spPr>
          <a:xfrm>
            <a:off x="1276375" y="2045088"/>
            <a:ext cx="3010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Linux Systems Administration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1" name="Google Shape;4561;p240"/>
          <p:cNvGrpSpPr/>
          <p:nvPr/>
        </p:nvGrpSpPr>
        <p:grpSpPr>
          <a:xfrm>
            <a:off x="461323" y="2101285"/>
            <a:ext cx="724319" cy="508905"/>
            <a:chOff x="463425" y="1453125"/>
            <a:chExt cx="735125" cy="513838"/>
          </a:xfrm>
        </p:grpSpPr>
        <p:sp>
          <p:nvSpPr>
            <p:cNvPr id="4562" name="Google Shape;4562;p240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63" name="Google Shape;4563;p240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64" name="Google Shape;4564;p240"/>
          <p:cNvSpPr/>
          <p:nvPr/>
        </p:nvSpPr>
        <p:spPr>
          <a:xfrm>
            <a:off x="1276375" y="2783963"/>
            <a:ext cx="3010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Linux Archiving and Logging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5" name="Google Shape;4565;p240"/>
          <p:cNvGrpSpPr/>
          <p:nvPr/>
        </p:nvGrpSpPr>
        <p:grpSpPr>
          <a:xfrm>
            <a:off x="461323" y="2840160"/>
            <a:ext cx="724319" cy="508905"/>
            <a:chOff x="463425" y="1453125"/>
            <a:chExt cx="735125" cy="513838"/>
          </a:xfrm>
        </p:grpSpPr>
        <p:sp>
          <p:nvSpPr>
            <p:cNvPr id="4566" name="Google Shape;4566;p240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67" name="Google Shape;4567;p240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68" name="Google Shape;4568;p240"/>
          <p:cNvSpPr/>
          <p:nvPr/>
        </p:nvSpPr>
        <p:spPr>
          <a:xfrm>
            <a:off x="1276375" y="3522838"/>
            <a:ext cx="3010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Bash Scripting and Programming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9" name="Google Shape;4569;p240"/>
          <p:cNvGrpSpPr/>
          <p:nvPr/>
        </p:nvGrpSpPr>
        <p:grpSpPr>
          <a:xfrm>
            <a:off x="461323" y="3579035"/>
            <a:ext cx="724319" cy="508905"/>
            <a:chOff x="463425" y="1453125"/>
            <a:chExt cx="735125" cy="513838"/>
          </a:xfrm>
        </p:grpSpPr>
        <p:sp>
          <p:nvSpPr>
            <p:cNvPr id="4570" name="Google Shape;4570;p240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71" name="Google Shape;4571;p240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72" name="Google Shape;4572;p240"/>
          <p:cNvSpPr/>
          <p:nvPr/>
        </p:nvSpPr>
        <p:spPr>
          <a:xfrm>
            <a:off x="5451500" y="1306213"/>
            <a:ext cx="3010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Networks I and II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3" name="Google Shape;4573;p240"/>
          <p:cNvGrpSpPr/>
          <p:nvPr/>
        </p:nvGrpSpPr>
        <p:grpSpPr>
          <a:xfrm>
            <a:off x="4636448" y="1362410"/>
            <a:ext cx="724319" cy="508905"/>
            <a:chOff x="463425" y="1453125"/>
            <a:chExt cx="735125" cy="513838"/>
          </a:xfrm>
        </p:grpSpPr>
        <p:sp>
          <p:nvSpPr>
            <p:cNvPr id="4574" name="Google Shape;4574;p240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75" name="Google Shape;4575;p240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76" name="Google Shape;4576;p240"/>
          <p:cNvSpPr/>
          <p:nvPr/>
        </p:nvSpPr>
        <p:spPr>
          <a:xfrm>
            <a:off x="5451500" y="2045088"/>
            <a:ext cx="3010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Cryptography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7" name="Google Shape;4577;p240"/>
          <p:cNvGrpSpPr/>
          <p:nvPr/>
        </p:nvGrpSpPr>
        <p:grpSpPr>
          <a:xfrm>
            <a:off x="4636448" y="2101285"/>
            <a:ext cx="724319" cy="508905"/>
            <a:chOff x="463425" y="1453125"/>
            <a:chExt cx="735125" cy="513838"/>
          </a:xfrm>
        </p:grpSpPr>
        <p:sp>
          <p:nvSpPr>
            <p:cNvPr id="4578" name="Google Shape;4578;p240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79" name="Google Shape;4579;p240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80" name="Google Shape;4580;p240"/>
          <p:cNvSpPr/>
          <p:nvPr/>
        </p:nvSpPr>
        <p:spPr>
          <a:xfrm>
            <a:off x="5451500" y="2783963"/>
            <a:ext cx="3010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Development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81" name="Google Shape;4581;p240"/>
          <p:cNvGrpSpPr/>
          <p:nvPr/>
        </p:nvGrpSpPr>
        <p:grpSpPr>
          <a:xfrm>
            <a:off x="4636448" y="2840160"/>
            <a:ext cx="724319" cy="508905"/>
            <a:chOff x="463425" y="1453125"/>
            <a:chExt cx="735125" cy="513838"/>
          </a:xfrm>
        </p:grpSpPr>
        <p:sp>
          <p:nvSpPr>
            <p:cNvPr id="4582" name="Google Shape;4582;p240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83" name="Google Shape;4583;p240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584" name="Google Shape;4584;p240"/>
          <p:cNvSpPr/>
          <p:nvPr/>
        </p:nvSpPr>
        <p:spPr>
          <a:xfrm>
            <a:off x="5451500" y="3522838"/>
            <a:ext cx="30105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SIEM I and II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85" name="Google Shape;4585;p240"/>
          <p:cNvGrpSpPr/>
          <p:nvPr/>
        </p:nvGrpSpPr>
        <p:grpSpPr>
          <a:xfrm>
            <a:off x="4636448" y="3579035"/>
            <a:ext cx="724319" cy="508905"/>
            <a:chOff x="463425" y="1453125"/>
            <a:chExt cx="735125" cy="513838"/>
          </a:xfrm>
        </p:grpSpPr>
        <p:sp>
          <p:nvSpPr>
            <p:cNvPr id="4586" name="Google Shape;4586;p240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587" name="Google Shape;4587;p240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2" name="Google Shape;4592;p241"/>
          <p:cNvPicPr preferRelativeResize="0"/>
          <p:nvPr/>
        </p:nvPicPr>
        <p:blipFill rotWithShape="1">
          <a:blip r:embed="rId3">
            <a:alphaModFix/>
          </a:blip>
          <a:srcRect l="4265" t="6463" r="2198"/>
          <a:stretch/>
        </p:blipFill>
        <p:spPr>
          <a:xfrm>
            <a:off x="0" y="0"/>
            <a:ext cx="9143997" cy="51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93" name="Google Shape;4593;p241"/>
          <p:cNvSpPr/>
          <p:nvPr/>
        </p:nvSpPr>
        <p:spPr>
          <a:xfrm rot="10800000" flipH="1">
            <a:off x="468900" y="1240900"/>
            <a:ext cx="3180900" cy="1402500"/>
          </a:xfrm>
          <a:prstGeom prst="snip1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  <a:effectLst>
            <a:outerShdw blurRad="25717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4" name="Google Shape;4594;p2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Azure Lab Services</a:t>
            </a:r>
            <a:endParaRPr/>
          </a:p>
        </p:txBody>
      </p:sp>
      <p:sp>
        <p:nvSpPr>
          <p:cNvPr id="4595" name="Google Shape;4595;p2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units will require the use of </a:t>
            </a:r>
            <a:r>
              <a:rPr lang="en" b="1"/>
              <a:t>multiple </a:t>
            </a:r>
            <a:r>
              <a:rPr lang="en"/>
              <a:t>virtual machines.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6" name="Google Shape;4596;p241"/>
          <p:cNvSpPr txBox="1">
            <a:spLocks noGrp="1"/>
          </p:cNvSpPr>
          <p:nvPr>
            <p:ph type="body" idx="3"/>
          </p:nvPr>
        </p:nvSpPr>
        <p:spPr>
          <a:xfrm>
            <a:off x="468850" y="1240900"/>
            <a:ext cx="3180900" cy="1402500"/>
          </a:xfrm>
          <a:prstGeom prst="rect">
            <a:avLst/>
          </a:prstGeom>
        </p:spPr>
        <p:txBody>
          <a:bodyPr spcFirstLastPara="1" wrap="square" lIns="274300" tIns="1828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/>
              <a:t>Can anyone think of why we would need to run multiple virtual machines at the same time?</a:t>
            </a:r>
            <a:endParaRPr/>
          </a:p>
        </p:txBody>
      </p:sp>
      <p:cxnSp>
        <p:nvCxnSpPr>
          <p:cNvPr id="4597" name="Google Shape;4597;p2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8" name="Google Shape;4598;p241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99" name="Google Shape;4599;p241"/>
          <p:cNvPicPr preferRelativeResize="0"/>
          <p:nvPr/>
        </p:nvPicPr>
        <p:blipFill rotWithShape="1">
          <a:blip r:embed="rId4">
            <a:alphaModFix/>
          </a:blip>
          <a:srcRect l="23750" r="2375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00" name="Google Shape;4600;p24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18</a:t>
            </a:fld>
            <a:endParaRPr sz="600"/>
          </a:p>
        </p:txBody>
      </p:sp>
      <p:cxnSp>
        <p:nvCxnSpPr>
          <p:cNvPr id="4601" name="Google Shape;4601;p2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2DE"/>
        </a:solidFill>
        <a:effectLst/>
      </p:bgPr>
    </p:bg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2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We’ll Use: Azure Lab Services</a:t>
            </a:r>
            <a:endParaRPr/>
          </a:p>
        </p:txBody>
      </p:sp>
      <p:sp>
        <p:nvSpPr>
          <p:cNvPr id="4607" name="Google Shape;4607;p2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We would need to run multiple virtual machines at the same time in order to:</a:t>
            </a:r>
            <a:endParaRPr sz="1700"/>
          </a:p>
        </p:txBody>
      </p:sp>
      <p:sp>
        <p:nvSpPr>
          <p:cNvPr id="4608" name="Google Shape;4608;p242"/>
          <p:cNvSpPr/>
          <p:nvPr/>
        </p:nvSpPr>
        <p:spPr>
          <a:xfrm>
            <a:off x="1352550" y="1350350"/>
            <a:ext cx="6449400" cy="927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Practice offensive security,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 need an attacking machine and a vulnerable target machine. It would be unethical and most likely illegal to attack actual targets. So we need to set up dummy machines to attack.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09" name="Google Shape;4609;p242"/>
          <p:cNvGrpSpPr/>
          <p:nvPr/>
        </p:nvGrpSpPr>
        <p:grpSpPr>
          <a:xfrm>
            <a:off x="457200" y="1350338"/>
            <a:ext cx="776889" cy="621300"/>
            <a:chOff x="457200" y="1378813"/>
            <a:chExt cx="776889" cy="621300"/>
          </a:xfrm>
        </p:grpSpPr>
        <p:sp>
          <p:nvSpPr>
            <p:cNvPr id="4610" name="Google Shape;4610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1" name="Google Shape;4611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12" name="Google Shape;4612;p242"/>
          <p:cNvSpPr/>
          <p:nvPr/>
        </p:nvSpPr>
        <p:spPr>
          <a:xfrm>
            <a:off x="1352550" y="2504200"/>
            <a:ext cx="6449400" cy="927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Set up and monitor alerts during our defensive security units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we need a machine that is equipped with monitoring and alerting capabilities. We also need a machine to simulate an attack so we can test these monitors.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3" name="Google Shape;4613;p242"/>
          <p:cNvGrpSpPr/>
          <p:nvPr/>
        </p:nvGrpSpPr>
        <p:grpSpPr>
          <a:xfrm>
            <a:off x="457200" y="2504188"/>
            <a:ext cx="776889" cy="621300"/>
            <a:chOff x="457200" y="1378813"/>
            <a:chExt cx="776889" cy="621300"/>
          </a:xfrm>
        </p:grpSpPr>
        <p:sp>
          <p:nvSpPr>
            <p:cNvPr id="4614" name="Google Shape;4614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5" name="Google Shape;4615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16" name="Google Shape;4616;p242"/>
          <p:cNvSpPr/>
          <p:nvPr/>
        </p:nvSpPr>
        <p:spPr>
          <a:xfrm>
            <a:off x="1352550" y="3658050"/>
            <a:ext cx="64494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Ensure data and resources remain available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if a main machine goes offline,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can create multiple machines to use as back ups.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7" name="Google Shape;4617;p242"/>
          <p:cNvGrpSpPr/>
          <p:nvPr/>
        </p:nvGrpSpPr>
        <p:grpSpPr>
          <a:xfrm>
            <a:off x="457200" y="3658038"/>
            <a:ext cx="776889" cy="621300"/>
            <a:chOff x="457200" y="1378813"/>
            <a:chExt cx="776889" cy="621300"/>
          </a:xfrm>
        </p:grpSpPr>
        <p:sp>
          <p:nvSpPr>
            <p:cNvPr id="4618" name="Google Shape;4618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9" name="Google Shape;4619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20" name="Google Shape;4620;p242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24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19</a:t>
            </a:fld>
            <a:endParaRPr sz="600"/>
          </a:p>
        </p:txBody>
      </p:sp>
      <p:pic>
        <p:nvPicPr>
          <p:cNvPr id="4622" name="Google Shape;4622;p242"/>
          <p:cNvPicPr preferRelativeResize="0"/>
          <p:nvPr/>
        </p:nvPicPr>
        <p:blipFill rotWithShape="1">
          <a:blip r:embed="rId3">
            <a:alphaModFix/>
          </a:blip>
          <a:srcRect l="23750" r="2375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p2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CompTIA Partnership</a:t>
            </a:r>
            <a:endParaRPr/>
          </a:p>
        </p:txBody>
      </p:sp>
      <p:sp>
        <p:nvSpPr>
          <p:cNvPr id="4101" name="Google Shape;4101;p211"/>
          <p:cNvSpPr txBox="1">
            <a:spLocks noGrp="1"/>
          </p:cNvSpPr>
          <p:nvPr>
            <p:ph type="body" idx="3"/>
          </p:nvPr>
        </p:nvSpPr>
        <p:spPr>
          <a:xfrm>
            <a:off x="0" y="760650"/>
            <a:ext cx="6852600" cy="41559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part of the course, all students will receive:</a:t>
            </a:r>
            <a:endParaRPr sz="1800"/>
          </a:p>
          <a:p>
            <a:pPr marL="365760" lvl="0" indent="0" algn="l" rtl="0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Access to CompTIA CertMaster Practice for Security+</a:t>
            </a:r>
            <a:endParaRPr sz="1500" b="1"/>
          </a:p>
          <a:p>
            <a:pPr marL="777240" marR="548640" lvl="0" indent="-18034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adaptive knowledge assessment and certification training companion tool that helps you prepare for the Security+ CompTIA exam.</a:t>
            </a:r>
            <a:endParaRPr/>
          </a:p>
          <a:p>
            <a:pPr marL="777240" marR="548640" lvl="0" indent="-18034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Features question-first design, real-time learning analytics, and content refreshers to reinforce and test what </a:t>
            </a:r>
            <a:br>
              <a:rPr lang="en"/>
            </a:br>
            <a:r>
              <a:rPr lang="en"/>
              <a:t>you know and close knowledge gaps.</a:t>
            </a:r>
            <a:endParaRPr/>
          </a:p>
          <a:p>
            <a:pPr marL="777240" marR="548640" lvl="0" indent="-18034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will receive access later in the course.</a:t>
            </a:r>
            <a:endParaRPr/>
          </a:p>
          <a:p>
            <a:pPr marL="365760" lvl="0" indent="0" algn="l" rtl="0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/>
              <a:t>CompTIA Security+ exam voucher</a:t>
            </a:r>
            <a:endParaRPr sz="1500" b="1"/>
          </a:p>
          <a:p>
            <a:pPr marL="777240" lvl="0" indent="-180340" algn="l" rtl="0">
              <a:lnSpc>
                <a:spcPct val="114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 vouchers are valid for 12 months.</a:t>
            </a:r>
            <a:endParaRPr/>
          </a:p>
          <a:p>
            <a:pPr marL="777240" lvl="0" indent="-18034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will receive it at the end of course, to give the voucher the longest shelf life possible and give you time to study.</a:t>
            </a:r>
            <a:endParaRPr/>
          </a:p>
        </p:txBody>
      </p:sp>
      <p:pic>
        <p:nvPicPr>
          <p:cNvPr id="4102" name="Google Shape;4102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225" y="367163"/>
            <a:ext cx="2710800" cy="276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3" name="Google Shape;4103;p211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10676" y="1199148"/>
            <a:ext cx="343625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4" name="Google Shape;4104;p211"/>
          <p:cNvPicPr preferRelativeResize="0"/>
          <p:nvPr/>
        </p:nvPicPr>
        <p:blipFill rotWithShape="1">
          <a:blip r:embed="rId4">
            <a:alphaModFix/>
          </a:blip>
          <a:srcRect t="1774" b="1765"/>
          <a:stretch/>
        </p:blipFill>
        <p:spPr>
          <a:xfrm>
            <a:off x="410676" y="3535698"/>
            <a:ext cx="343625" cy="2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5" name="Google Shape;4105;p2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</a:t>
            </a:fld>
            <a:endParaRPr sz="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2DE"/>
        </a:solidFill>
        <a:effectLst/>
      </p:bgPr>
    </p:bg>
    <p:spTree>
      <p:nvGrpSpPr>
        <p:cNvPr id="1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7" name="Google Shape;4627;p243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8" name="Google Shape;4628;p2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Tools We’ll Use: Azure Lab Services</a:t>
            </a:r>
            <a:endParaRPr/>
          </a:p>
        </p:txBody>
      </p:sp>
      <p:sp>
        <p:nvSpPr>
          <p:cNvPr id="4629" name="Google Shape;4629;p2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Azure Lab Services will be used in the following units:</a:t>
            </a:r>
            <a:endParaRPr/>
          </a:p>
        </p:txBody>
      </p:sp>
      <p:sp>
        <p:nvSpPr>
          <p:cNvPr id="4630" name="Google Shape;4630;p243"/>
          <p:cNvSpPr/>
          <p:nvPr/>
        </p:nvSpPr>
        <p:spPr>
          <a:xfrm>
            <a:off x="1141275" y="1210450"/>
            <a:ext cx="67365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Windows Administration and Hardening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31" name="Google Shape;4631;p243"/>
          <p:cNvGrpSpPr/>
          <p:nvPr/>
        </p:nvGrpSpPr>
        <p:grpSpPr>
          <a:xfrm>
            <a:off x="445467" y="1258470"/>
            <a:ext cx="546418" cy="390260"/>
            <a:chOff x="463425" y="1453125"/>
            <a:chExt cx="735125" cy="513838"/>
          </a:xfrm>
        </p:grpSpPr>
        <p:sp>
          <p:nvSpPr>
            <p:cNvPr id="4632" name="Google Shape;4632;p243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33" name="Google Shape;4633;p243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sp>
        <p:nvSpPr>
          <p:cNvPr id="4634" name="Google Shape;4634;p24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20</a:t>
            </a:fld>
            <a:endParaRPr sz="600"/>
          </a:p>
        </p:txBody>
      </p:sp>
      <p:sp>
        <p:nvSpPr>
          <p:cNvPr id="4635" name="Google Shape;4635;p243"/>
          <p:cNvSpPr/>
          <p:nvPr/>
        </p:nvSpPr>
        <p:spPr>
          <a:xfrm>
            <a:off x="1141275" y="1750492"/>
            <a:ext cx="67365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Security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6" name="Google Shape;4636;p243"/>
          <p:cNvSpPr/>
          <p:nvPr/>
        </p:nvSpPr>
        <p:spPr>
          <a:xfrm>
            <a:off x="1141275" y="2290533"/>
            <a:ext cx="67365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Vulnerabilities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7" name="Google Shape;4637;p243"/>
          <p:cNvSpPr/>
          <p:nvPr/>
        </p:nvSpPr>
        <p:spPr>
          <a:xfrm>
            <a:off x="1141275" y="2830575"/>
            <a:ext cx="67365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Pentesting I and II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8" name="Google Shape;4638;p243"/>
          <p:cNvSpPr/>
          <p:nvPr/>
        </p:nvSpPr>
        <p:spPr>
          <a:xfrm>
            <a:off x="1141275" y="3370617"/>
            <a:ext cx="67365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2: Red Team vs. Blue Team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9" name="Google Shape;4639;p243"/>
          <p:cNvSpPr/>
          <p:nvPr/>
        </p:nvSpPr>
        <p:spPr>
          <a:xfrm>
            <a:off x="1141275" y="3910658"/>
            <a:ext cx="67365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Forensics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0" name="Google Shape;4640;p243"/>
          <p:cNvSpPr/>
          <p:nvPr/>
        </p:nvSpPr>
        <p:spPr>
          <a:xfrm>
            <a:off x="1141275" y="4450700"/>
            <a:ext cx="67365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 Project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1" name="Google Shape;4641;p243"/>
          <p:cNvSpPr/>
          <p:nvPr/>
        </p:nvSpPr>
        <p:spPr>
          <a:xfrm>
            <a:off x="7877828" y="260100"/>
            <a:ext cx="1131000" cy="715200"/>
          </a:xfrm>
          <a:prstGeom prst="rect">
            <a:avLst/>
          </a:prstGeom>
          <a:solidFill>
            <a:srgbClr val="85D2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2" name="Google Shape;4642;p243"/>
          <p:cNvGrpSpPr/>
          <p:nvPr/>
        </p:nvGrpSpPr>
        <p:grpSpPr>
          <a:xfrm>
            <a:off x="445467" y="1798703"/>
            <a:ext cx="546418" cy="390260"/>
            <a:chOff x="463425" y="1453125"/>
            <a:chExt cx="735125" cy="513838"/>
          </a:xfrm>
        </p:grpSpPr>
        <p:sp>
          <p:nvSpPr>
            <p:cNvPr id="4643" name="Google Shape;4643;p243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44" name="Google Shape;4644;p243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45" name="Google Shape;4645;p243"/>
          <p:cNvGrpSpPr/>
          <p:nvPr/>
        </p:nvGrpSpPr>
        <p:grpSpPr>
          <a:xfrm>
            <a:off x="445467" y="2338937"/>
            <a:ext cx="546418" cy="390260"/>
            <a:chOff x="463425" y="1453125"/>
            <a:chExt cx="735125" cy="513838"/>
          </a:xfrm>
        </p:grpSpPr>
        <p:sp>
          <p:nvSpPr>
            <p:cNvPr id="4646" name="Google Shape;4646;p243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47" name="Google Shape;4647;p243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48" name="Google Shape;4648;p243"/>
          <p:cNvGrpSpPr/>
          <p:nvPr/>
        </p:nvGrpSpPr>
        <p:grpSpPr>
          <a:xfrm>
            <a:off x="445467" y="2879170"/>
            <a:ext cx="546418" cy="390260"/>
            <a:chOff x="463425" y="1453125"/>
            <a:chExt cx="735125" cy="513838"/>
          </a:xfrm>
        </p:grpSpPr>
        <p:sp>
          <p:nvSpPr>
            <p:cNvPr id="4649" name="Google Shape;4649;p243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50" name="Google Shape;4650;p243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51" name="Google Shape;4651;p243"/>
          <p:cNvGrpSpPr/>
          <p:nvPr/>
        </p:nvGrpSpPr>
        <p:grpSpPr>
          <a:xfrm>
            <a:off x="445467" y="3419403"/>
            <a:ext cx="546418" cy="390260"/>
            <a:chOff x="463425" y="1453125"/>
            <a:chExt cx="735125" cy="513838"/>
          </a:xfrm>
        </p:grpSpPr>
        <p:sp>
          <p:nvSpPr>
            <p:cNvPr id="4652" name="Google Shape;4652;p243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53" name="Google Shape;4653;p243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54" name="Google Shape;4654;p243"/>
          <p:cNvGrpSpPr/>
          <p:nvPr/>
        </p:nvGrpSpPr>
        <p:grpSpPr>
          <a:xfrm>
            <a:off x="445467" y="3959637"/>
            <a:ext cx="546418" cy="390260"/>
            <a:chOff x="463425" y="1453125"/>
            <a:chExt cx="735125" cy="513838"/>
          </a:xfrm>
        </p:grpSpPr>
        <p:sp>
          <p:nvSpPr>
            <p:cNvPr id="4655" name="Google Shape;4655;p243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56" name="Google Shape;4656;p243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grpSp>
        <p:nvGrpSpPr>
          <p:cNvPr id="4657" name="Google Shape;4657;p243"/>
          <p:cNvGrpSpPr/>
          <p:nvPr/>
        </p:nvGrpSpPr>
        <p:grpSpPr>
          <a:xfrm>
            <a:off x="445467" y="4499870"/>
            <a:ext cx="546418" cy="390260"/>
            <a:chOff x="463425" y="1453125"/>
            <a:chExt cx="735125" cy="513838"/>
          </a:xfrm>
        </p:grpSpPr>
        <p:sp>
          <p:nvSpPr>
            <p:cNvPr id="4658" name="Google Shape;4658;p243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365C8B"/>
            </a:solidFill>
            <a:ln>
              <a:noFill/>
            </a:ln>
          </p:spPr>
        </p:sp>
        <p:sp>
          <p:nvSpPr>
            <p:cNvPr id="4659" name="Google Shape;4659;p243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0E79D6"/>
            </a:solidFill>
            <a:ln>
              <a:noFill/>
            </a:ln>
          </p:spPr>
        </p:sp>
      </p:grpSp>
      <p:pic>
        <p:nvPicPr>
          <p:cNvPr id="4660" name="Google Shape;4660;p243"/>
          <p:cNvPicPr preferRelativeResize="0"/>
          <p:nvPr/>
        </p:nvPicPr>
        <p:blipFill rotWithShape="1">
          <a:blip r:embed="rId3">
            <a:alphaModFix/>
          </a:blip>
          <a:srcRect l="23750" r="23750"/>
          <a:stretch/>
        </p:blipFill>
        <p:spPr>
          <a:xfrm>
            <a:off x="7990875" y="113901"/>
            <a:ext cx="926876" cy="926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24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Learning</a:t>
            </a:r>
            <a:endParaRPr/>
          </a:p>
        </p:txBody>
      </p:sp>
      <p:sp>
        <p:nvSpPr>
          <p:cNvPr id="4666" name="Google Shape;4666;p24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21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1" name="Google Shape;4671;p2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72" name="Google Shape;467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3" name="Google Shape;4673;p245"/>
          <p:cNvSpPr txBox="1"/>
          <p:nvPr/>
        </p:nvSpPr>
        <p:spPr>
          <a:xfrm>
            <a:off x="3631000" y="1345575"/>
            <a:ext cx="51312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In this section, we’ll take some time to discuss </a:t>
            </a:r>
            <a:r>
              <a:rPr lang="en" sz="2400" b="1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best practices</a:t>
            </a: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for conducting this course </a:t>
            </a:r>
            <a:b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in an online environment.</a:t>
            </a: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4" name="Google Shape;4674;p24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22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9" name="Google Shape;4679;p246"/>
          <p:cNvPicPr preferRelativeResize="0"/>
          <p:nvPr/>
        </p:nvPicPr>
        <p:blipFill rotWithShape="1">
          <a:blip r:embed="rId3">
            <a:alphaModFix/>
          </a:blip>
          <a:srcRect l="7806" t="23280" r="16251" b="31293"/>
          <a:stretch/>
        </p:blipFill>
        <p:spPr>
          <a:xfrm>
            <a:off x="-12300" y="0"/>
            <a:ext cx="9226126" cy="51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0" name="Google Shape;4680;p2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Tips: Online Learning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81" name="Google Shape;4681;p246"/>
          <p:cNvSpPr txBox="1">
            <a:spLocks noGrp="1"/>
          </p:cNvSpPr>
          <p:nvPr>
            <p:ph type="subTitle" idx="1"/>
          </p:nvPr>
        </p:nvSpPr>
        <p:spPr>
          <a:xfrm>
            <a:off x="1387675" y="752175"/>
            <a:ext cx="2930100" cy="757500"/>
          </a:xfrm>
          <a:prstGeom prst="rect">
            <a:avLst/>
          </a:prstGeom>
        </p:spPr>
        <p:txBody>
          <a:bodyPr spcFirstLastPara="1" wrap="square" lIns="0" tIns="1097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Get to know your classmates and instructors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82" name="Google Shape;4682;p2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3" name="Google Shape;4683;p246"/>
          <p:cNvSpPr txBox="1">
            <a:spLocks noGrp="1"/>
          </p:cNvSpPr>
          <p:nvPr>
            <p:ph type="body" idx="3"/>
          </p:nvPr>
        </p:nvSpPr>
        <p:spPr>
          <a:xfrm>
            <a:off x="175" y="1607975"/>
            <a:ext cx="4241400" cy="23379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You’ll get more out of the course if you feel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like you’re part of a shared community. </a:t>
            </a:r>
            <a:endParaRPr>
              <a:solidFill>
                <a:srgbClr val="FFFFFF"/>
              </a:solidFill>
            </a:endParaRPr>
          </a:p>
          <a:p>
            <a:pPr marL="320040" lvl="0" indent="-167640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Social connection can be difficult to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develop through a computer screen,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but there are ways to get to know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your fellow classmates. </a:t>
            </a:r>
            <a:endParaRPr sz="1200">
              <a:solidFill>
                <a:srgbClr val="FFFFFF"/>
              </a:solidFill>
            </a:endParaRPr>
          </a:p>
          <a:p>
            <a:pPr marL="320040" lvl="0" indent="-16764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Participate in class and in your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cohort’s Slack space. </a:t>
            </a:r>
            <a:endParaRPr sz="1200">
              <a:solidFill>
                <a:srgbClr val="FFFFFF"/>
              </a:solidFill>
            </a:endParaRPr>
          </a:p>
          <a:p>
            <a:pPr marL="320040" lvl="0" indent="-167640" algn="l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You don’t have to get too personal,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but you can share your specific 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security interest or career goals.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684" name="Google Shape;4684;p246"/>
          <p:cNvGrpSpPr/>
          <p:nvPr/>
        </p:nvGrpSpPr>
        <p:grpSpPr>
          <a:xfrm>
            <a:off x="442025" y="852913"/>
            <a:ext cx="776889" cy="621300"/>
            <a:chOff x="457200" y="1378813"/>
            <a:chExt cx="776889" cy="621300"/>
          </a:xfrm>
        </p:grpSpPr>
        <p:sp>
          <p:nvSpPr>
            <p:cNvPr id="4685" name="Google Shape;4685;p2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86" name="Google Shape;4686;p2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4687" name="Google Shape;4687;p246"/>
          <p:cNvCxnSpPr/>
          <p:nvPr/>
        </p:nvCxnSpPr>
        <p:spPr>
          <a:xfrm>
            <a:off x="274375" y="640080"/>
            <a:ext cx="3762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8" name="Google Shape;4688;p24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23</a:t>
            </a:fld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4D"/>
        </a:solidFill>
        <a:effectLst/>
      </p:bgPr>
    </p:bg>
    <p:spTree>
      <p:nvGrpSpPr>
        <p:cNvPr id="1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3" name="Google Shape;4693;p247"/>
          <p:cNvPicPr preferRelativeResize="0"/>
          <p:nvPr/>
        </p:nvPicPr>
        <p:blipFill rotWithShape="1">
          <a:blip r:embed="rId3">
            <a:alphaModFix/>
          </a:blip>
          <a:srcRect l="27980" r="931"/>
          <a:stretch/>
        </p:blipFill>
        <p:spPr>
          <a:xfrm>
            <a:off x="2999200" y="187450"/>
            <a:ext cx="6157101" cy="487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4" name="Google Shape;4694;p2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Tips: Online Learning</a:t>
            </a:r>
            <a:endParaRPr/>
          </a:p>
        </p:txBody>
      </p:sp>
      <p:sp>
        <p:nvSpPr>
          <p:cNvPr id="4695" name="Google Shape;4695;p247"/>
          <p:cNvSpPr txBox="1">
            <a:spLocks noGrp="1"/>
          </p:cNvSpPr>
          <p:nvPr>
            <p:ph type="subTitle" idx="1"/>
          </p:nvPr>
        </p:nvSpPr>
        <p:spPr>
          <a:xfrm>
            <a:off x="1387675" y="752175"/>
            <a:ext cx="2497800" cy="757500"/>
          </a:xfrm>
          <a:prstGeom prst="rect">
            <a:avLst/>
          </a:prstGeom>
        </p:spPr>
        <p:txBody>
          <a:bodyPr spcFirstLastPara="1" wrap="square" lIns="0" tIns="1097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Treat class time like </a:t>
            </a:r>
            <a:br>
              <a:rPr lang="en"/>
            </a:br>
            <a:r>
              <a:rPr lang="en"/>
              <a:t>you would a live class.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6" name="Google Shape;4696;p247"/>
          <p:cNvGrpSpPr/>
          <p:nvPr/>
        </p:nvGrpSpPr>
        <p:grpSpPr>
          <a:xfrm>
            <a:off x="442025" y="852913"/>
            <a:ext cx="776889" cy="621300"/>
            <a:chOff x="457200" y="1378813"/>
            <a:chExt cx="776889" cy="621300"/>
          </a:xfrm>
        </p:grpSpPr>
        <p:sp>
          <p:nvSpPr>
            <p:cNvPr id="4697" name="Google Shape;4697;p24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8" name="Google Shape;4698;p24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699" name="Google Shape;4699;p247"/>
          <p:cNvSpPr txBox="1">
            <a:spLocks noGrp="1"/>
          </p:cNvSpPr>
          <p:nvPr>
            <p:ph type="body" idx="3"/>
          </p:nvPr>
        </p:nvSpPr>
        <p:spPr>
          <a:xfrm>
            <a:off x="175" y="1607975"/>
            <a:ext cx="3492600" cy="26508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Try your best to make the area around you as distraction-free </a:t>
            </a:r>
            <a:br>
              <a:rPr lang="en"/>
            </a:br>
            <a:r>
              <a:rPr lang="en"/>
              <a:t>as possible. </a:t>
            </a:r>
            <a:endParaRPr/>
          </a:p>
          <a:p>
            <a:pPr marL="320040" lvl="0" indent="-16764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If you can, go to a quiet room, silence your phone, and ask others in your home to avoid distracting you while you’re online.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4700" name="Google Shape;4700;p24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24</a:t>
            </a:fld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5" name="Google Shape;4705;p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9168601" cy="51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706" name="Google Shape;4706;p2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Tips: Online Learning</a:t>
            </a:r>
            <a:endParaRPr/>
          </a:p>
        </p:txBody>
      </p:sp>
      <p:sp>
        <p:nvSpPr>
          <p:cNvPr id="4707" name="Google Shape;4707;p248"/>
          <p:cNvSpPr txBox="1">
            <a:spLocks noGrp="1"/>
          </p:cNvSpPr>
          <p:nvPr>
            <p:ph type="subTitle" idx="1"/>
          </p:nvPr>
        </p:nvSpPr>
        <p:spPr>
          <a:xfrm>
            <a:off x="1387675" y="752175"/>
            <a:ext cx="2930100" cy="757500"/>
          </a:xfrm>
          <a:prstGeom prst="rect">
            <a:avLst/>
          </a:prstGeom>
        </p:spPr>
        <p:txBody>
          <a:bodyPr spcFirstLastPara="1" wrap="square" lIns="0" tIns="1097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time for classwork, homework, and review. </a:t>
            </a:r>
            <a:endParaRPr/>
          </a:p>
        </p:txBody>
      </p:sp>
      <p:grpSp>
        <p:nvGrpSpPr>
          <p:cNvPr id="4708" name="Google Shape;4708;p248"/>
          <p:cNvGrpSpPr/>
          <p:nvPr/>
        </p:nvGrpSpPr>
        <p:grpSpPr>
          <a:xfrm>
            <a:off x="442025" y="852913"/>
            <a:ext cx="776889" cy="621300"/>
            <a:chOff x="457200" y="1378813"/>
            <a:chExt cx="776889" cy="621300"/>
          </a:xfrm>
        </p:grpSpPr>
        <p:sp>
          <p:nvSpPr>
            <p:cNvPr id="4709" name="Google Shape;4709;p24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0" name="Google Shape;4710;p24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E79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711" name="Google Shape;4711;p248"/>
          <p:cNvSpPr txBox="1">
            <a:spLocks noGrp="1"/>
          </p:cNvSpPr>
          <p:nvPr>
            <p:ph type="body" idx="3"/>
          </p:nvPr>
        </p:nvSpPr>
        <p:spPr>
          <a:xfrm>
            <a:off x="175" y="1607975"/>
            <a:ext cx="3955800" cy="26811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online environment, it can be harder </a:t>
            </a:r>
            <a:br>
              <a:rPr lang="en"/>
            </a:br>
            <a:r>
              <a:rPr lang="en"/>
              <a:t>to keep track of due dates for assignments. </a:t>
            </a:r>
            <a:endParaRPr/>
          </a:p>
          <a:p>
            <a:pPr marL="320040" lvl="0" indent="-16764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Deliberately scheduling time throughout </a:t>
            </a:r>
            <a:br>
              <a:rPr lang="en" sz="1200"/>
            </a:br>
            <a:r>
              <a:rPr lang="en" sz="1200"/>
              <a:t>the week for your coursework will help. </a:t>
            </a:r>
            <a:endParaRPr sz="1200"/>
          </a:p>
          <a:p>
            <a:pPr marL="320040" lvl="0" indent="-16764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Set aside three hours, three to four times </a:t>
            </a:r>
            <a:br>
              <a:rPr lang="en" sz="1200"/>
            </a:br>
            <a:r>
              <a:rPr lang="en" sz="1200"/>
              <a:t>per week for studying and doing homework. </a:t>
            </a:r>
            <a:endParaRPr sz="1200"/>
          </a:p>
          <a:p>
            <a:pPr marL="320040" lvl="0" indent="-16764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Your work won’t feel as overwhelming </a:t>
            </a:r>
            <a:br>
              <a:rPr lang="en" sz="1200"/>
            </a:br>
            <a:r>
              <a:rPr lang="en" sz="1200"/>
              <a:t>this way, and you won’t be working on assignments last minute!</a:t>
            </a:r>
            <a:endParaRPr sz="120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cxnSp>
        <p:nvCxnSpPr>
          <p:cNvPr id="4712" name="Google Shape;4712;p248"/>
          <p:cNvCxnSpPr/>
          <p:nvPr/>
        </p:nvCxnSpPr>
        <p:spPr>
          <a:xfrm>
            <a:off x="274375" y="640080"/>
            <a:ext cx="858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3" name="Google Shape;4713;p24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25</a:t>
            </a:fld>
            <a:endParaRPr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8DFF"/>
        </a:solidFill>
        <a:effectLst/>
      </p:bgPr>
    </p:bg>
    <p:spTree>
      <p:nvGrpSpPr>
        <p:cNvPr id="1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p249"/>
          <p:cNvSpPr/>
          <p:nvPr/>
        </p:nvSpPr>
        <p:spPr>
          <a:xfrm>
            <a:off x="0" y="4746250"/>
            <a:ext cx="926700" cy="226800"/>
          </a:xfrm>
          <a:prstGeom prst="rect">
            <a:avLst/>
          </a:prstGeom>
          <a:solidFill>
            <a:srgbClr val="108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9" name="Google Shape;4719;p249"/>
          <p:cNvSpPr/>
          <p:nvPr/>
        </p:nvSpPr>
        <p:spPr>
          <a:xfrm>
            <a:off x="1357450" y="532100"/>
            <a:ext cx="926700" cy="226800"/>
          </a:xfrm>
          <a:prstGeom prst="rect">
            <a:avLst/>
          </a:prstGeom>
          <a:solidFill>
            <a:srgbClr val="108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0" name="Google Shape;4720;p249"/>
          <p:cNvSpPr/>
          <p:nvPr/>
        </p:nvSpPr>
        <p:spPr>
          <a:xfrm flipH="1">
            <a:off x="698375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E79D6"/>
          </a:solidFill>
          <a:ln>
            <a:noFill/>
          </a:ln>
        </p:spPr>
      </p:sp>
      <p:sp>
        <p:nvSpPr>
          <p:cNvPr id="4721" name="Google Shape;4721;p249"/>
          <p:cNvSpPr/>
          <p:nvPr/>
        </p:nvSpPr>
        <p:spPr>
          <a:xfrm flipH="1">
            <a:off x="926985" y="-10425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22" name="Google Shape;4722;p249"/>
          <p:cNvSpPr txBox="1">
            <a:spLocks noGrp="1"/>
          </p:cNvSpPr>
          <p:nvPr>
            <p:ph type="title"/>
          </p:nvPr>
        </p:nvSpPr>
        <p:spPr>
          <a:xfrm>
            <a:off x="2439525" y="0"/>
            <a:ext cx="6640500" cy="675900"/>
          </a:xfrm>
          <a:prstGeom prst="rect">
            <a:avLst/>
          </a:prstGeom>
        </p:spPr>
        <p:txBody>
          <a:bodyPr spcFirstLastPara="1" wrap="square" lIns="0" tIns="22860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Best Practices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3" name="Google Shape;4723;p249"/>
          <p:cNvPicPr preferRelativeResize="0"/>
          <p:nvPr/>
        </p:nvPicPr>
        <p:blipFill rotWithShape="1">
          <a:blip r:embed="rId3">
            <a:alphaModFix/>
          </a:blip>
          <a:srcRect l="4572" t="8472" r="3422" b="9667"/>
          <a:stretch/>
        </p:blipFill>
        <p:spPr>
          <a:xfrm>
            <a:off x="219225" y="240000"/>
            <a:ext cx="1369900" cy="12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4" name="Google Shape;4724;p249"/>
          <p:cNvSpPr/>
          <p:nvPr/>
        </p:nvSpPr>
        <p:spPr>
          <a:xfrm>
            <a:off x="3296637" y="1418475"/>
            <a:ext cx="5510700" cy="623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Always mute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If you are not speaking, put yourself on mute.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5" name="Google Shape;4725;p249"/>
          <p:cNvSpPr/>
          <p:nvPr/>
        </p:nvSpPr>
        <p:spPr>
          <a:xfrm>
            <a:off x="3289375" y="2134356"/>
            <a:ext cx="5510700" cy="623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Include your first and last name for your screen name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Help everyone get to know you by including your full name.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6" name="Google Shape;4726;p249"/>
          <p:cNvSpPr/>
          <p:nvPr/>
        </p:nvSpPr>
        <p:spPr>
          <a:xfrm>
            <a:off x="3289375" y="2850238"/>
            <a:ext cx="5510700" cy="623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Keep your video on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Be present during the online class.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includes showing your face.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7" name="Google Shape;4727;p249"/>
          <p:cNvSpPr/>
          <p:nvPr/>
        </p:nvSpPr>
        <p:spPr>
          <a:xfrm>
            <a:off x="3289375" y="3566119"/>
            <a:ext cx="5510700" cy="623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Raise your hand in Zoom or use Slack for questions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Don't interrupt a lecture. Use the hand raise feature in Zoom or ask the question via Slack.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8" name="Google Shape;4728;p249"/>
          <p:cNvSpPr/>
          <p:nvPr/>
        </p:nvSpPr>
        <p:spPr>
          <a:xfrm>
            <a:off x="3298392" y="4282000"/>
            <a:ext cx="5510700" cy="623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headphones with a microphone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Background noise and feedback echoes can be an issue when using your computer mic and speakers.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9" name="Google Shape;4729;p249"/>
          <p:cNvSpPr txBox="1">
            <a:spLocks noGrp="1"/>
          </p:cNvSpPr>
          <p:nvPr>
            <p:ph type="subTitle" idx="1"/>
          </p:nvPr>
        </p:nvSpPr>
        <p:spPr>
          <a:xfrm>
            <a:off x="2427300" y="675975"/>
            <a:ext cx="6729000" cy="364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make online learning as productive and easy as possible with these guidelines: </a:t>
            </a:r>
            <a:endParaRPr/>
          </a:p>
        </p:txBody>
      </p:sp>
      <p:grpSp>
        <p:nvGrpSpPr>
          <p:cNvPr id="4730" name="Google Shape;4730;p249"/>
          <p:cNvGrpSpPr/>
          <p:nvPr/>
        </p:nvGrpSpPr>
        <p:grpSpPr>
          <a:xfrm>
            <a:off x="2439525" y="1419513"/>
            <a:ext cx="776889" cy="621300"/>
            <a:chOff x="457200" y="1378813"/>
            <a:chExt cx="776889" cy="621300"/>
          </a:xfrm>
        </p:grpSpPr>
        <p:sp>
          <p:nvSpPr>
            <p:cNvPr id="4731" name="Google Shape;4731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0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2" name="Google Shape;4732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33" name="Google Shape;4733;p249"/>
          <p:cNvGrpSpPr/>
          <p:nvPr/>
        </p:nvGrpSpPr>
        <p:grpSpPr>
          <a:xfrm>
            <a:off x="2439525" y="2135388"/>
            <a:ext cx="776889" cy="621300"/>
            <a:chOff x="457200" y="1378813"/>
            <a:chExt cx="776889" cy="621300"/>
          </a:xfrm>
        </p:grpSpPr>
        <p:sp>
          <p:nvSpPr>
            <p:cNvPr id="4734" name="Google Shape;4734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0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5" name="Google Shape;4735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36" name="Google Shape;4736;p249"/>
          <p:cNvGrpSpPr/>
          <p:nvPr/>
        </p:nvGrpSpPr>
        <p:grpSpPr>
          <a:xfrm>
            <a:off x="2439525" y="2860613"/>
            <a:ext cx="776889" cy="621300"/>
            <a:chOff x="457200" y="1378813"/>
            <a:chExt cx="776889" cy="621300"/>
          </a:xfrm>
        </p:grpSpPr>
        <p:sp>
          <p:nvSpPr>
            <p:cNvPr id="4737" name="Google Shape;4737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0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8" name="Google Shape;4738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39" name="Google Shape;4739;p249"/>
          <p:cNvGrpSpPr/>
          <p:nvPr/>
        </p:nvGrpSpPr>
        <p:grpSpPr>
          <a:xfrm>
            <a:off x="2439525" y="3575763"/>
            <a:ext cx="776889" cy="621300"/>
            <a:chOff x="457200" y="1378813"/>
            <a:chExt cx="776889" cy="621300"/>
          </a:xfrm>
        </p:grpSpPr>
        <p:sp>
          <p:nvSpPr>
            <p:cNvPr id="4740" name="Google Shape;4740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0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1" name="Google Shape;4741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42" name="Google Shape;4742;p249"/>
          <p:cNvGrpSpPr/>
          <p:nvPr/>
        </p:nvGrpSpPr>
        <p:grpSpPr>
          <a:xfrm>
            <a:off x="2439525" y="4280813"/>
            <a:ext cx="776889" cy="621300"/>
            <a:chOff x="457200" y="1378813"/>
            <a:chExt cx="776889" cy="621300"/>
          </a:xfrm>
        </p:grpSpPr>
        <p:sp>
          <p:nvSpPr>
            <p:cNvPr id="4743" name="Google Shape;4743;p24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0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4" name="Google Shape;4744;p24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0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4745" name="Google Shape;4745;p249"/>
          <p:cNvCxnSpPr/>
          <p:nvPr/>
        </p:nvCxnSpPr>
        <p:spPr>
          <a:xfrm>
            <a:off x="2448075" y="669525"/>
            <a:ext cx="632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46" name="Google Shape;4746;p24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26</a:t>
            </a:fld>
            <a:endParaRPr sz="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p250"/>
          <p:cNvSpPr/>
          <p:nvPr/>
        </p:nvSpPr>
        <p:spPr>
          <a:xfrm>
            <a:off x="175" y="0"/>
            <a:ext cx="9144000" cy="2153700"/>
          </a:xfrm>
          <a:prstGeom prst="rect">
            <a:avLst/>
          </a:prstGeom>
          <a:solidFill>
            <a:srgbClr val="491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2" name="Google Shape;4752;p250"/>
          <p:cNvSpPr txBox="1">
            <a:spLocks noGrp="1"/>
          </p:cNvSpPr>
          <p:nvPr>
            <p:ph type="subTitle" idx="1"/>
          </p:nvPr>
        </p:nvSpPr>
        <p:spPr>
          <a:xfrm>
            <a:off x="3331600" y="280300"/>
            <a:ext cx="5812500" cy="1032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Slack is an online communication tool that is like a forum, instant messenger, and email all rolled into one. It’s a tool used by countless organizations worldwide, and you'll be using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it every single day for the next six months.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4753" name="Google Shape;4753;p250"/>
          <p:cNvPicPr preferRelativeResize="0"/>
          <p:nvPr/>
        </p:nvPicPr>
        <p:blipFill rotWithShape="1">
          <a:blip r:embed="rId3">
            <a:alphaModFix/>
          </a:blip>
          <a:srcRect l="12664" t="25095" r="12039" b="26343"/>
          <a:stretch/>
        </p:blipFill>
        <p:spPr>
          <a:xfrm>
            <a:off x="249450" y="134100"/>
            <a:ext cx="3082152" cy="11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4" name="Google Shape;4754;p250"/>
          <p:cNvSpPr/>
          <p:nvPr/>
        </p:nvSpPr>
        <p:spPr>
          <a:xfrm flipH="1">
            <a:off x="476400" y="2391700"/>
            <a:ext cx="2428500" cy="228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will use Slack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send code snippets during class,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 important announcements,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facilitate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group exercises.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5" name="Google Shape;4755;p250"/>
          <p:cNvSpPr/>
          <p:nvPr/>
        </p:nvSpPr>
        <p:spPr>
          <a:xfrm flipH="1">
            <a:off x="3248175" y="2391700"/>
            <a:ext cx="2428500" cy="228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5EBEF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should have received the link to your class-specific channel during orientation.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6" name="Google Shape;4756;p250"/>
          <p:cNvSpPr/>
          <p:nvPr/>
        </p:nvSpPr>
        <p:spPr>
          <a:xfrm flipH="1">
            <a:off x="6153300" y="2392344"/>
            <a:ext cx="2428500" cy="228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0B57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Though there is a Slack web application, for this course you should have the program installed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your machine.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7" name="Google Shape;4757;p25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27</a:t>
            </a:fld>
            <a:endParaRPr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6" name="Google Shape;4936;p26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4937" name="Google Shape;4937;p26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p2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4111" name="Google Shape;4111;p2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you will be able to:</a:t>
            </a:r>
            <a:endParaRPr/>
          </a:p>
        </p:txBody>
      </p:sp>
      <p:sp>
        <p:nvSpPr>
          <p:cNvPr id="4112" name="Google Shape;4112;p212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3" name="Google Shape;4113;p21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4" name="Google Shape;4114;p212"/>
          <p:cNvSpPr/>
          <p:nvPr/>
        </p:nvSpPr>
        <p:spPr>
          <a:xfrm>
            <a:off x="1352550" y="27690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5" name="Google Shape;4115;p212"/>
          <p:cNvSpPr txBox="1"/>
          <p:nvPr/>
        </p:nvSpPr>
        <p:spPr>
          <a:xfrm>
            <a:off x="-12300" y="2037488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Recognize the high-level security strategies and tools covered in class.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6" name="Google Shape;4116;p212"/>
          <p:cNvSpPr txBox="1"/>
          <p:nvPr/>
        </p:nvSpPr>
        <p:spPr>
          <a:xfrm>
            <a:off x="0" y="2794813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Define cybersecurity as the assessment of threats and the mitigation of risk.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7" name="Google Shape;4117;p21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8" name="Google Shape;4118;p21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19984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9" name="Google Shape;4119;p21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27513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0" name="Google Shape;4120;p212"/>
          <p:cNvSpPr/>
          <p:nvPr/>
        </p:nvSpPr>
        <p:spPr>
          <a:xfrm>
            <a:off x="1352550" y="353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1" name="Google Shape;4121;p212"/>
          <p:cNvSpPr txBox="1"/>
          <p:nvPr/>
        </p:nvSpPr>
        <p:spPr>
          <a:xfrm>
            <a:off x="-12300" y="358820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Articulate a clear definition of the CIA triad and its elements.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22" name="Google Shape;4122;p212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29768" y="3517923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3" name="Google Shape;4123;p212"/>
          <p:cNvSpPr txBox="1"/>
          <p:nvPr/>
        </p:nvSpPr>
        <p:spPr>
          <a:xfrm>
            <a:off x="12300" y="1295600"/>
            <a:ext cx="91440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Explain the course structure and general direction of the program.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4" name="Google Shape;4124;p2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7" name="Google Shape;4277;p22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4278" name="Google Shape;4278;p22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p2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Routine</a:t>
            </a:r>
            <a:endParaRPr/>
          </a:p>
        </p:txBody>
      </p:sp>
      <p:sp>
        <p:nvSpPr>
          <p:cNvPr id="4284" name="Google Shape;4284;p2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class, we’ll run through the following:</a:t>
            </a:r>
            <a:endParaRPr/>
          </a:p>
        </p:txBody>
      </p:sp>
      <p:sp>
        <p:nvSpPr>
          <p:cNvPr id="4285" name="Google Shape;4285;p22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Objectives</a:t>
            </a:r>
            <a:endParaRPr sz="1600"/>
          </a:p>
        </p:txBody>
      </p:sp>
      <p:sp>
        <p:nvSpPr>
          <p:cNvPr id="4286" name="Google Shape;4286;p22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Brief background lecture</a:t>
            </a:r>
            <a:endParaRPr sz="1600"/>
          </a:p>
        </p:txBody>
      </p:sp>
      <p:sp>
        <p:nvSpPr>
          <p:cNvPr id="4287" name="Google Shape;4287;p22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Instructor demonstrations</a:t>
            </a:r>
            <a:endParaRPr sz="1600"/>
          </a:p>
        </p:txBody>
      </p:sp>
      <p:sp>
        <p:nvSpPr>
          <p:cNvPr id="4288" name="Google Shape;4288;p22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Thought exercises</a:t>
            </a:r>
            <a:endParaRPr sz="1600"/>
          </a:p>
        </p:txBody>
      </p:sp>
      <p:sp>
        <p:nvSpPr>
          <p:cNvPr id="4289" name="Google Shape;4289;p22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In-class skill builders</a:t>
            </a:r>
            <a:endParaRPr sz="1600"/>
          </a:p>
        </p:txBody>
      </p:sp>
      <p:sp>
        <p:nvSpPr>
          <p:cNvPr id="4290" name="Google Shape;4290;p22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</p:spPr>
        <p:txBody>
          <a:bodyPr spcFirstLastPara="1" wrap="square" lIns="1417300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Project work</a:t>
            </a:r>
            <a:endParaRPr sz="1600"/>
          </a:p>
        </p:txBody>
      </p:sp>
      <p:sp>
        <p:nvSpPr>
          <p:cNvPr id="4291" name="Google Shape;4291;p228"/>
          <p:cNvSpPr txBox="1"/>
          <p:nvPr/>
        </p:nvSpPr>
        <p:spPr>
          <a:xfrm>
            <a:off x="4566750" y="3191475"/>
            <a:ext cx="39474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2" name="Google Shape;4292;p2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229"/>
          <p:cNvSpPr/>
          <p:nvPr/>
        </p:nvSpPr>
        <p:spPr>
          <a:xfrm>
            <a:off x="0" y="0"/>
            <a:ext cx="916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8" name="Google Shape;4298;p229"/>
          <p:cNvSpPr/>
          <p:nvPr/>
        </p:nvSpPr>
        <p:spPr>
          <a:xfrm>
            <a:off x="199250" y="169075"/>
            <a:ext cx="86703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9" name="Google Shape;4299;p2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at a Glance: Modules</a:t>
            </a:r>
            <a:endParaRPr/>
          </a:p>
        </p:txBody>
      </p:sp>
      <p:sp>
        <p:nvSpPr>
          <p:cNvPr id="4300" name="Google Shape;4300;p2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4301" name="Google Shape;4301;p229"/>
          <p:cNvGrpSpPr/>
          <p:nvPr/>
        </p:nvGrpSpPr>
        <p:grpSpPr>
          <a:xfrm>
            <a:off x="268675" y="704043"/>
            <a:ext cx="8505248" cy="627600"/>
            <a:chOff x="268675" y="704043"/>
            <a:chExt cx="8505248" cy="627600"/>
          </a:xfrm>
        </p:grpSpPr>
        <p:sp>
          <p:nvSpPr>
            <p:cNvPr id="4302" name="Google Shape;4302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name="adj" fmla="val 16667"/>
              </a:avLst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Learn to think like cybersecurity professionals by assessing threats and mitigating risks.  </a:t>
              </a:r>
              <a:br>
                <a:rPr lang="en" sz="1100"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Look at security from an organizational perspective via governance, risk, and compliance. Understand how security controls impact an organization and its employees.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03" name="Google Shape;4303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04" name="Google Shape;4304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name="adj" fmla="val 16667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01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05" name="Google Shape;4305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6" name="Google Shape;4306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07" name="Google Shape;4307;p229"/>
              <p:cNvSpPr/>
              <p:nvPr/>
            </p:nvSpPr>
            <p:spPr>
              <a:xfrm rot="10800000" flipH="1">
                <a:off x="1114450" y="704050"/>
                <a:ext cx="1610700" cy="648600"/>
              </a:xfrm>
              <a:prstGeom prst="snip1Rect">
                <a:avLst>
                  <a:gd name="adj" fmla="val 16667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latin typeface="Roboto Medium"/>
                    <a:ea typeface="Roboto Medium"/>
                    <a:cs typeface="Roboto Medium"/>
                    <a:sym typeface="Roboto Medium"/>
                  </a:rPr>
                  <a:t>Security Fundamentals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09" name="Google Shape;4309;p229"/>
          <p:cNvGrpSpPr/>
          <p:nvPr/>
        </p:nvGrpSpPr>
        <p:grpSpPr>
          <a:xfrm>
            <a:off x="268675" y="1405713"/>
            <a:ext cx="8505248" cy="627600"/>
            <a:chOff x="268675" y="704043"/>
            <a:chExt cx="8505248" cy="627600"/>
          </a:xfrm>
        </p:grpSpPr>
        <p:sp>
          <p:nvSpPr>
            <p:cNvPr id="4310" name="Google Shape;4310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name="adj" fmla="val 16667"/>
              </a:avLst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Linux and Windows systems administration. Hands-on experience working with the </a:t>
              </a:r>
              <a:b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command line and commands that are prominent in IT roles. Configure and audit servers, </a:t>
              </a:r>
              <a:b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and harden them from malicious attacks. Programming via Bash and PowerShell.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11" name="Google Shape;4311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12" name="Google Shape;4312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name="adj" fmla="val 16667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02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13" name="Google Shape;4313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15" name="Google Shape;4315;p229"/>
              <p:cNvSpPr/>
              <p:nvPr/>
            </p:nvSpPr>
            <p:spPr>
              <a:xfrm rot="10800000" flipH="1">
                <a:off x="1114450" y="704050"/>
                <a:ext cx="1610700" cy="648600"/>
              </a:xfrm>
              <a:prstGeom prst="snip1Rect">
                <a:avLst>
                  <a:gd name="adj" fmla="val 16667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System Administration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17" name="Google Shape;4317;p229"/>
          <p:cNvGrpSpPr/>
          <p:nvPr/>
        </p:nvGrpSpPr>
        <p:grpSpPr>
          <a:xfrm>
            <a:off x="268675" y="2107383"/>
            <a:ext cx="8505248" cy="627600"/>
            <a:chOff x="268675" y="704043"/>
            <a:chExt cx="8505248" cy="627600"/>
          </a:xfrm>
        </p:grpSpPr>
        <p:sp>
          <p:nvSpPr>
            <p:cNvPr id="4318" name="Google Shape;4318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name="adj" fmla="val 16667"/>
              </a:avLst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Network configuration, design, protocols, and data communication. Network security, cryptography, and cloud virtualization and security. Project 1 involving the deployment of an ELK monitoring stack.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19" name="Google Shape;4319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20" name="Google Shape;4320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name="adj" fmla="val 16667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03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21" name="Google Shape;4321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2" name="Google Shape;4322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23" name="Google Shape;4323;p229"/>
              <p:cNvSpPr/>
              <p:nvPr/>
            </p:nvSpPr>
            <p:spPr>
              <a:xfrm rot="10800000" flipH="1">
                <a:off x="1114450" y="704050"/>
                <a:ext cx="1610700" cy="648600"/>
              </a:xfrm>
              <a:prstGeom prst="snip1Rect">
                <a:avLst>
                  <a:gd name="adj" fmla="val 16667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0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Networks and Network Security, and Project 1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25" name="Google Shape;4325;p229"/>
          <p:cNvGrpSpPr/>
          <p:nvPr/>
        </p:nvGrpSpPr>
        <p:grpSpPr>
          <a:xfrm>
            <a:off x="268675" y="2809053"/>
            <a:ext cx="8505248" cy="627600"/>
            <a:chOff x="268675" y="704043"/>
            <a:chExt cx="8505248" cy="627600"/>
          </a:xfrm>
        </p:grpSpPr>
        <p:sp>
          <p:nvSpPr>
            <p:cNvPr id="4326" name="Google Shape;4326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name="adj" fmla="val 16667"/>
              </a:avLst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Web applications, databases, and associated vulnerabilities and hardening. Windows </a:t>
              </a:r>
              <a:b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and Linux penetration testing, using tools such as Nessus and Metasploit.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27" name="Google Shape;4327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28" name="Google Shape;4328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name="adj" fmla="val 16667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04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29" name="Google Shape;4329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0" name="Google Shape;4330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31" name="Google Shape;4331;p229"/>
              <p:cNvSpPr/>
              <p:nvPr/>
            </p:nvSpPr>
            <p:spPr>
              <a:xfrm rot="10800000" flipH="1">
                <a:off x="1114450" y="704050"/>
                <a:ext cx="1610700" cy="648600"/>
              </a:xfrm>
              <a:prstGeom prst="snip1Rect">
                <a:avLst>
                  <a:gd name="adj" fmla="val 16667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0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8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Offensive Security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33" name="Google Shape;4333;p229"/>
          <p:cNvGrpSpPr/>
          <p:nvPr/>
        </p:nvGrpSpPr>
        <p:grpSpPr>
          <a:xfrm>
            <a:off x="268675" y="3510723"/>
            <a:ext cx="8505248" cy="627600"/>
            <a:chOff x="268675" y="704043"/>
            <a:chExt cx="8505248" cy="627600"/>
          </a:xfrm>
        </p:grpSpPr>
        <p:sp>
          <p:nvSpPr>
            <p:cNvPr id="4334" name="Google Shape;4334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name="adj" fmla="val 16667"/>
              </a:avLst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SIEM with Splunk. Setting up security monitoring, alerts, dashboards, and custom reports. Using forensic tools to recover deleted data. Project 2 involving attacking and monitoring vulnerable VMs.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35" name="Google Shape;4335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36" name="Google Shape;4336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name="adj" fmla="val 16667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05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37" name="Google Shape;4337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39" name="Google Shape;4339;p229"/>
              <p:cNvSpPr/>
              <p:nvPr/>
            </p:nvSpPr>
            <p:spPr>
              <a:xfrm rot="10800000" flipH="1">
                <a:off x="1114450" y="704050"/>
                <a:ext cx="1610700" cy="648600"/>
              </a:xfrm>
              <a:prstGeom prst="snip1Rect">
                <a:avLst>
                  <a:gd name="adj" fmla="val 16667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Defensive Security and Project 2 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  <p:grpSp>
        <p:nvGrpSpPr>
          <p:cNvPr id="4341" name="Google Shape;4341;p229"/>
          <p:cNvGrpSpPr/>
          <p:nvPr/>
        </p:nvGrpSpPr>
        <p:grpSpPr>
          <a:xfrm>
            <a:off x="268675" y="4212393"/>
            <a:ext cx="8505248" cy="627600"/>
            <a:chOff x="268675" y="704043"/>
            <a:chExt cx="8505248" cy="627600"/>
          </a:xfrm>
        </p:grpSpPr>
        <p:sp>
          <p:nvSpPr>
            <p:cNvPr id="4342" name="Google Shape;4342;p229"/>
            <p:cNvSpPr/>
            <p:nvPr/>
          </p:nvSpPr>
          <p:spPr>
            <a:xfrm>
              <a:off x="2806323" y="704043"/>
              <a:ext cx="5967600" cy="627600"/>
            </a:xfrm>
            <a:prstGeom prst="roundRect">
              <a:avLst>
                <a:gd name="adj" fmla="val 16667"/>
              </a:avLst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Certification prep and review.  Interviewing and career prep practice. Final project involving deployment of a vulnerable web application, dashboard creation and live traffic analysis.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43" name="Google Shape;4343;p229"/>
            <p:cNvGrpSpPr/>
            <p:nvPr/>
          </p:nvGrpSpPr>
          <p:grpSpPr>
            <a:xfrm>
              <a:off x="268675" y="704043"/>
              <a:ext cx="776889" cy="621300"/>
              <a:chOff x="457200" y="1378813"/>
              <a:chExt cx="776889" cy="621300"/>
            </a:xfrm>
          </p:grpSpPr>
          <p:sp>
            <p:nvSpPr>
              <p:cNvPr id="4344" name="Google Shape;4344;p229"/>
              <p:cNvSpPr/>
              <p:nvPr/>
            </p:nvSpPr>
            <p:spPr>
              <a:xfrm>
                <a:off x="457200" y="1378813"/>
                <a:ext cx="695400" cy="621300"/>
              </a:xfrm>
              <a:prstGeom prst="roundRect">
                <a:avLst>
                  <a:gd name="adj" fmla="val 16667"/>
                </a:avLst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rPr>
                  <a:t>06</a:t>
                </a:r>
                <a:endParaRPr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345" name="Google Shape;4345;p229"/>
              <p:cNvSpPr/>
              <p:nvPr/>
            </p:nvSpPr>
            <p:spPr>
              <a:xfrm rot="5400000">
                <a:off x="969614" y="1607625"/>
                <a:ext cx="340325" cy="188625"/>
              </a:xfrm>
              <a:prstGeom prst="flowChartExtract">
                <a:avLst/>
              </a:prstGeom>
              <a:solidFill>
                <a:srgbClr val="3D85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6" name="Google Shape;4346;p229"/>
            <p:cNvGrpSpPr/>
            <p:nvPr/>
          </p:nvGrpSpPr>
          <p:grpSpPr>
            <a:xfrm>
              <a:off x="1114450" y="704043"/>
              <a:ext cx="1623000" cy="621294"/>
              <a:chOff x="1114450" y="704050"/>
              <a:chExt cx="1623000" cy="648600"/>
            </a:xfrm>
          </p:grpSpPr>
          <p:sp>
            <p:nvSpPr>
              <p:cNvPr id="4347" name="Google Shape;4347;p229"/>
              <p:cNvSpPr/>
              <p:nvPr/>
            </p:nvSpPr>
            <p:spPr>
              <a:xfrm rot="10800000" flipH="1">
                <a:off x="1114450" y="704050"/>
                <a:ext cx="1610700" cy="648600"/>
              </a:xfrm>
              <a:prstGeom prst="snip1Rect">
                <a:avLst>
                  <a:gd name="adj" fmla="val 16667"/>
                </a:avLst>
              </a:prstGeom>
              <a:solidFill>
                <a:srgbClr val="EFB93B"/>
              </a:solidFill>
              <a:ln>
                <a:noFill/>
              </a:ln>
              <a:effectLst>
                <a:outerShdw blurRad="257175" dist="19050" dir="5400000" algn="bl" rotWithShape="0">
                  <a:srgbClr val="000000">
                    <a:alpha val="1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29"/>
              <p:cNvSpPr/>
              <p:nvPr/>
            </p:nvSpPr>
            <p:spPr>
              <a:xfrm>
                <a:off x="1114450" y="704050"/>
                <a:ext cx="1623000" cy="6276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  <p:txBody>
              <a:bodyPr spcFirstLastPara="1" wrap="square" lIns="91425" tIns="91425" rIns="0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Review and </a:t>
                </a:r>
                <a:b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</a:br>
                <a:r>
                  <a:rPr lang="en" sz="1250">
                    <a:solidFill>
                      <a:schemeClr val="dk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Final Projects</a:t>
                </a:r>
                <a:endParaRPr sz="1250"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p230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4" name="Google Shape;4354;p230"/>
          <p:cNvPicPr preferRelativeResize="0"/>
          <p:nvPr/>
        </p:nvPicPr>
        <p:blipFill rotWithShape="1">
          <a:blip r:embed="rId3">
            <a:alphaModFix/>
          </a:blip>
          <a:srcRect r="14951"/>
          <a:stretch/>
        </p:blipFill>
        <p:spPr>
          <a:xfrm rot="-169810">
            <a:off x="3260975" y="220776"/>
            <a:ext cx="5883024" cy="48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5" name="Google Shape;4355;p2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356" name="Google Shape;4356;p2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Cybersecurity for Executives: A Practical Guide, by </a:t>
            </a:r>
            <a:r>
              <a:rPr lang="en" i="1" u="sng">
                <a:solidFill>
                  <a:schemeClr val="hlink"/>
                </a:solidFill>
                <a:hlinkClick r:id="rId4"/>
              </a:rPr>
              <a:t>Gregory J. Touhill</a:t>
            </a:r>
            <a:r>
              <a:rPr lang="en" i="1"/>
              <a:t> (Author), </a:t>
            </a:r>
            <a:r>
              <a:rPr lang="en" i="1" u="sng">
                <a:solidFill>
                  <a:schemeClr val="hlink"/>
                </a:solidFill>
                <a:hlinkClick r:id="rId5"/>
              </a:rPr>
              <a:t>C. Joseph Touhill</a:t>
            </a:r>
            <a:r>
              <a:rPr lang="en" i="1"/>
              <a:t> (Author), Wiley-AIChE, ©2014</a:t>
            </a:r>
            <a:endParaRPr i="1"/>
          </a:p>
        </p:txBody>
      </p:sp>
      <p:sp>
        <p:nvSpPr>
          <p:cNvPr id="4357" name="Google Shape;4357;p230"/>
          <p:cNvSpPr/>
          <p:nvPr/>
        </p:nvSpPr>
        <p:spPr>
          <a:xfrm rot="10800000" flipH="1">
            <a:off x="489300" y="496975"/>
            <a:ext cx="3725400" cy="1402500"/>
          </a:xfrm>
          <a:prstGeom prst="snip1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  <a:effectLst>
            <a:outerShdw blurRad="25717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8" name="Google Shape;4358;p230"/>
          <p:cNvSpPr txBox="1">
            <a:spLocks noGrp="1"/>
          </p:cNvSpPr>
          <p:nvPr>
            <p:ph type="title"/>
          </p:nvPr>
        </p:nvSpPr>
        <p:spPr>
          <a:xfrm>
            <a:off x="292500" y="457200"/>
            <a:ext cx="3705900" cy="3381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Cybersecurity Policy and Strategy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look at security </a:t>
            </a:r>
            <a:b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larger context of </a:t>
            </a:r>
            <a:b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 organization and </a:t>
            </a:r>
            <a:b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security teams communicate risks and strategies to non-technical stakeholders.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59" name="Google Shape;4359;p2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4" name="Google Shape;4364;p231"/>
          <p:cNvSpPr/>
          <p:nvPr/>
        </p:nvSpPr>
        <p:spPr>
          <a:xfrm>
            <a:off x="425" y="725"/>
            <a:ext cx="9144000" cy="5143500"/>
          </a:xfrm>
          <a:prstGeom prst="rect">
            <a:avLst/>
          </a:prstGeom>
          <a:solidFill>
            <a:srgbClr val="EFB9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5" name="Google Shape;4365;p231"/>
          <p:cNvSpPr/>
          <p:nvPr/>
        </p:nvSpPr>
        <p:spPr>
          <a:xfrm rot="10800000" flipH="1">
            <a:off x="5088000" y="385575"/>
            <a:ext cx="3612900" cy="1402500"/>
          </a:xfrm>
          <a:prstGeom prst="snip1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  <a:effectLst>
            <a:outerShdw blurRad="25717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6" name="Google Shape;4366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0" y="385574"/>
            <a:ext cx="4588104" cy="4374601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5000"/>
              </a:srgbClr>
            </a:outerShdw>
          </a:effectLst>
        </p:spPr>
      </p:pic>
      <p:sp>
        <p:nvSpPr>
          <p:cNvPr id="4367" name="Google Shape;4367;p231"/>
          <p:cNvSpPr/>
          <p:nvPr/>
        </p:nvSpPr>
        <p:spPr>
          <a:xfrm>
            <a:off x="1820875" y="1554025"/>
            <a:ext cx="2388300" cy="791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2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369" name="Google Shape;4369;p231"/>
          <p:cNvSpPr txBox="1">
            <a:spLocks noGrp="1"/>
          </p:cNvSpPr>
          <p:nvPr>
            <p:ph type="title"/>
          </p:nvPr>
        </p:nvSpPr>
        <p:spPr>
          <a:xfrm>
            <a:off x="4879700" y="348600"/>
            <a:ext cx="4214100" cy="13104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Analyzing Web Traffic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latin typeface="Roboto"/>
                <a:ea typeface="Roboto"/>
                <a:cs typeface="Roboto"/>
                <a:sym typeface="Roboto"/>
              </a:rPr>
              <a:t>for Suspicious Activity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to process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complex network traffic logs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find evidence of malware being sent across networks.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70" name="Google Shape;4370;p2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1" name="Google Shape;4371;p231"/>
          <p:cNvSpPr/>
          <p:nvPr/>
        </p:nvSpPr>
        <p:spPr>
          <a:xfrm>
            <a:off x="2002225" y="1219125"/>
            <a:ext cx="2652000" cy="84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232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7" name="Google Shape;4377;p232"/>
          <p:cNvSpPr/>
          <p:nvPr/>
        </p:nvSpPr>
        <p:spPr>
          <a:xfrm rot="10800000" flipH="1">
            <a:off x="731050" y="265625"/>
            <a:ext cx="7770900" cy="767400"/>
          </a:xfrm>
          <a:prstGeom prst="snip1Rect">
            <a:avLst>
              <a:gd name="adj" fmla="val 16667"/>
            </a:avLst>
          </a:prstGeom>
          <a:solidFill>
            <a:srgbClr val="EFB93B"/>
          </a:solidFill>
          <a:ln>
            <a:noFill/>
          </a:ln>
          <a:effectLst>
            <a:outerShdw blurRad="25717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232"/>
          <p:cNvSpPr txBox="1">
            <a:spLocks noGrp="1"/>
          </p:cNvSpPr>
          <p:nvPr>
            <p:ph type="title"/>
          </p:nvPr>
        </p:nvSpPr>
        <p:spPr>
          <a:xfrm>
            <a:off x="574125" y="304800"/>
            <a:ext cx="7959900" cy="9453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 Activity:</a:t>
            </a:r>
            <a:r>
              <a:rPr lang="en"/>
              <a:t>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Encryption / Decryption Systems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learn how modern cryptography works and how historic methods of encryption can be easily broken.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79" name="Google Shape;4379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575" y="3194175"/>
            <a:ext cx="806124" cy="766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80" name="Google Shape;4380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7125" y="3194168"/>
            <a:ext cx="806124" cy="76695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81" name="Google Shape;4381;p232"/>
          <p:cNvSpPr txBox="1"/>
          <p:nvPr/>
        </p:nvSpPr>
        <p:spPr>
          <a:xfrm>
            <a:off x="2592825" y="3368925"/>
            <a:ext cx="39225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Key(s)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382" name="Google Shape;4382;p232"/>
          <p:cNvCxnSpPr/>
          <p:nvPr/>
        </p:nvCxnSpPr>
        <p:spPr>
          <a:xfrm>
            <a:off x="2592825" y="3085100"/>
            <a:ext cx="3922500" cy="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3" name="Google Shape;4383;p232"/>
          <p:cNvCxnSpPr/>
          <p:nvPr/>
        </p:nvCxnSpPr>
        <p:spPr>
          <a:xfrm rot="10800000">
            <a:off x="2676363" y="4070200"/>
            <a:ext cx="3821700" cy="12600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4" name="Google Shape;4384;p232"/>
          <p:cNvSpPr txBox="1"/>
          <p:nvPr/>
        </p:nvSpPr>
        <p:spPr>
          <a:xfrm>
            <a:off x="714675" y="255030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Plaintext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85" name="Google Shape;4385;p232"/>
          <p:cNvSpPr txBox="1"/>
          <p:nvPr/>
        </p:nvSpPr>
        <p:spPr>
          <a:xfrm>
            <a:off x="2592825" y="2668400"/>
            <a:ext cx="3922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Encryption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86" name="Google Shape;4386;p232"/>
          <p:cNvSpPr txBox="1"/>
          <p:nvPr/>
        </p:nvSpPr>
        <p:spPr>
          <a:xfrm>
            <a:off x="2676374" y="4115675"/>
            <a:ext cx="3821700" cy="3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Decryption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87" name="Google Shape;4387;p2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88" name="Google Shape;4388;p232"/>
          <p:cNvSpPr txBox="1"/>
          <p:nvPr/>
        </p:nvSpPr>
        <p:spPr>
          <a:xfrm>
            <a:off x="774350" y="3038000"/>
            <a:ext cx="1756500" cy="1121100"/>
          </a:xfrm>
          <a:prstGeom prst="rect">
            <a:avLst/>
          </a:prstGeom>
          <a:solidFill>
            <a:srgbClr val="D5F07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Readable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message,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file, or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9" name="Google Shape;4389;p232"/>
          <p:cNvSpPr txBox="1"/>
          <p:nvPr/>
        </p:nvSpPr>
        <p:spPr>
          <a:xfrm>
            <a:off x="6643525" y="3038000"/>
            <a:ext cx="1756500" cy="1121100"/>
          </a:xfrm>
          <a:prstGeom prst="rect">
            <a:avLst/>
          </a:prstGeom>
          <a:solidFill>
            <a:srgbClr val="D5F07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13715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oboto"/>
                <a:ea typeface="Roboto"/>
                <a:cs typeface="Roboto"/>
                <a:sym typeface="Roboto"/>
              </a:rPr>
              <a:t>Encrypted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message,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file, or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0" name="Google Shape;4390;p232"/>
          <p:cNvSpPr txBox="1"/>
          <p:nvPr/>
        </p:nvSpPr>
        <p:spPr>
          <a:xfrm>
            <a:off x="6613675" y="2550300"/>
            <a:ext cx="1816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Ciphertext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391" name="Google Shape;4391;p2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2" name="Google Shape;4392;p232"/>
          <p:cNvSpPr/>
          <p:nvPr/>
        </p:nvSpPr>
        <p:spPr>
          <a:xfrm>
            <a:off x="574125" y="3946100"/>
            <a:ext cx="516000" cy="767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hello!</a:t>
            </a:r>
            <a:endParaRPr sz="1200"/>
          </a:p>
        </p:txBody>
      </p:sp>
      <p:sp>
        <p:nvSpPr>
          <p:cNvPr id="4393" name="Google Shape;4393;p232"/>
          <p:cNvSpPr/>
          <p:nvPr/>
        </p:nvSpPr>
        <p:spPr>
          <a:xfrm>
            <a:off x="8196925" y="3946100"/>
            <a:ext cx="516000" cy="767400"/>
          </a:xfrm>
          <a:prstGeom prst="foldedCorner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33333"/>
                </a:solidFill>
                <a:latin typeface="Inconsolata"/>
                <a:ea typeface="Inconsolata"/>
                <a:cs typeface="Inconsolata"/>
                <a:sym typeface="Inconsolata"/>
              </a:rPr>
              <a:t>5a8dd3ad0756a93ded72b823b19dd877</a:t>
            </a:r>
            <a:endParaRPr sz="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94" name="Google Shape;4394;p232"/>
          <p:cNvSpPr/>
          <p:nvPr/>
        </p:nvSpPr>
        <p:spPr>
          <a:xfrm>
            <a:off x="275" y="4858750"/>
            <a:ext cx="9125700" cy="105600"/>
          </a:xfrm>
          <a:prstGeom prst="re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1892</Words>
  <Application>Microsoft Office PowerPoint</Application>
  <PresentationFormat>On-screen Show (16:9)</PresentationFormat>
  <Paragraphs>213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Roboto Light</vt:lpstr>
      <vt:lpstr>Roboto</vt:lpstr>
      <vt:lpstr>Inconsolata</vt:lpstr>
      <vt:lpstr>Arial</vt:lpstr>
      <vt:lpstr>Roboto Medium</vt:lpstr>
      <vt:lpstr>Roboto Thin</vt:lpstr>
      <vt:lpstr>Roboto Mono</vt:lpstr>
      <vt:lpstr>Simple Light</vt:lpstr>
      <vt:lpstr>Simple Light</vt:lpstr>
      <vt:lpstr>Simple Light</vt:lpstr>
      <vt:lpstr>Cybersecurity 101 Day 1</vt:lpstr>
      <vt:lpstr>CompTIA Partnership</vt:lpstr>
      <vt:lpstr>Class Objectives</vt:lpstr>
      <vt:lpstr>Course Overview</vt:lpstr>
      <vt:lpstr>Daily Routine</vt:lpstr>
      <vt:lpstr>Curriculum at a Glance: Modules</vt:lpstr>
      <vt:lpstr>Example Activity: Cybersecurity Policy and Strategy  We’ll look at security  in the larger context of  an organization and  how security teams communicate risks and strategies to non-technical stakeholders.   </vt:lpstr>
      <vt:lpstr>Example Activity: Analyzing Web Traffic  for Suspicious Activity  We’ll learn to process  complex network traffic logs  to find evidence of malware being sent across networks.</vt:lpstr>
      <vt:lpstr>Example Activity: Encryption / Decryption Systems  We’ll learn how modern cryptography works and how historic methods of encryption can be easily broken. </vt:lpstr>
      <vt:lpstr>Example Activity: Web Application Hardening  We’ll learn how web applications can be defended against the most common attacks.</vt:lpstr>
      <vt:lpstr>Example Activity:  Identify Vulnerabilities  in Unpatched Systems</vt:lpstr>
      <vt:lpstr>Throughout the course, we’ll also  work through Capture the Flag  and class-long activities: Find flags on a Linux server. Investigate data packets and find flags that tie to various networking concepts. Create a custom Security Operations Center and use our monitoring tools to analyze and protect an organization from potential attacks.  </vt:lpstr>
      <vt:lpstr>Projects</vt:lpstr>
      <vt:lpstr>Tools We’ll Use</vt:lpstr>
      <vt:lpstr>Tools We’ll Use: Virtual Machines</vt:lpstr>
      <vt:lpstr>Tools We’ll Use: Vagrant Local Machines</vt:lpstr>
      <vt:lpstr>Tools We’ll Use: Vagrant Local Machines</vt:lpstr>
      <vt:lpstr>Tools We’ll Use: Azure Lab Services</vt:lpstr>
      <vt:lpstr>Tools We’ll Use: Azure Lab Services</vt:lpstr>
      <vt:lpstr>Tools We’ll Use: Azure Lab Services</vt:lpstr>
      <vt:lpstr>Online Learning</vt:lpstr>
      <vt:lpstr>PowerPoint Presentation</vt:lpstr>
      <vt:lpstr>Tips: Online Learning</vt:lpstr>
      <vt:lpstr>Tips: Online Learning</vt:lpstr>
      <vt:lpstr>Tips: Online Learning</vt:lpstr>
      <vt:lpstr>Best Practices </vt:lpstr>
      <vt:lpstr>PowerPoint Presentation</vt:lpstr>
      <vt:lpstr>Any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101 Day 1</dc:title>
  <cp:lastModifiedBy>Dan Schmidt</cp:lastModifiedBy>
  <cp:revision>1</cp:revision>
  <dcterms:modified xsi:type="dcterms:W3CDTF">2020-12-03T00:04:50Z</dcterms:modified>
</cp:coreProperties>
</file>